
<file path=[Content_Types].xml><?xml version="1.0" encoding="utf-8"?>
<Types xmlns="http://schemas.openxmlformats.org/package/2006/content-types">
  <Default Extension="png" ContentType="image/png"/>
  <Default Extension="emf" ContentType="image/x-emf"/>
  <Default Extension="wmf" ContentType="image/x-w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2" r:id="rId1"/>
  </p:sldMasterIdLst>
  <p:notesMasterIdLst>
    <p:notesMasterId r:id="rId28"/>
  </p:notesMasterIdLst>
  <p:sldIdLst>
    <p:sldId id="256" r:id="rId2"/>
    <p:sldId id="681" r:id="rId3"/>
    <p:sldId id="682" r:id="rId4"/>
    <p:sldId id="276" r:id="rId5"/>
    <p:sldId id="685" r:id="rId6"/>
    <p:sldId id="686" r:id="rId7"/>
    <p:sldId id="684" r:id="rId8"/>
    <p:sldId id="683" r:id="rId9"/>
    <p:sldId id="283" r:id="rId10"/>
    <p:sldId id="687" r:id="rId11"/>
    <p:sldId id="284" r:id="rId12"/>
    <p:sldId id="692" r:id="rId13"/>
    <p:sldId id="693" r:id="rId14"/>
    <p:sldId id="694" r:id="rId15"/>
    <p:sldId id="690" r:id="rId16"/>
    <p:sldId id="696" r:id="rId17"/>
    <p:sldId id="698" r:id="rId18"/>
    <p:sldId id="697" r:id="rId19"/>
    <p:sldId id="680" r:id="rId20"/>
    <p:sldId id="703" r:id="rId21"/>
    <p:sldId id="699" r:id="rId22"/>
    <p:sldId id="700" r:id="rId23"/>
    <p:sldId id="701" r:id="rId24"/>
    <p:sldId id="702" r:id="rId25"/>
    <p:sldId id="704" r:id="rId26"/>
    <p:sldId id="705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7051"/>
    <p:restoredTop sz="68508"/>
  </p:normalViewPr>
  <p:slideViewPr>
    <p:cSldViewPr snapToObjects="1">
      <p:cViewPr varScale="1">
        <p:scale>
          <a:sx n="81" d="100"/>
          <a:sy n="81" d="100"/>
        </p:scale>
        <p:origin x="208" y="2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om Ristenpart" userId="44426604_tp_dropbox" providerId="OAuth2" clId="{33989B8F-D16A-2B44-BAC5-A357D7E6F9FD}"/>
    <pc:docChg chg="custSel modSld">
      <pc:chgData name="Tom Ristenpart" userId="44426604_tp_dropbox" providerId="OAuth2" clId="{33989B8F-D16A-2B44-BAC5-A357D7E6F9FD}" dt="2019-03-13T19:22:44.981" v="1" actId="7634"/>
      <pc:docMkLst>
        <pc:docMk/>
      </pc:docMkLst>
    </pc:docChg>
  </pc:docChgLst>
  <pc:docChgLst>
    <pc:chgData name="Tom Ristenpart" userId="44426604_tp_dropbox" providerId="OAuth2" clId="{7C050BA3-9DC3-5641-9C91-C3B6952956C9}"/>
    <pc:docChg chg="custSel modSld">
      <pc:chgData name="Tom Ristenpart" userId="44426604_tp_dropbox" providerId="OAuth2" clId="{7C050BA3-9DC3-5641-9C91-C3B6952956C9}" dt="2019-03-19T04:06:52.865" v="0" actId="7634"/>
      <pc:docMkLst>
        <pc:docMk/>
      </pc:docMkLst>
    </pc:docChg>
  </pc:docChgLst>
  <pc:docChgLst>
    <pc:chgData name="Tom Ristenpart" userId="44426604_tp_dropbox" providerId="OAuth2" clId="{0DB9B8D7-5EFF-7E45-92A9-4210345A7488}"/>
    <pc:docChg chg="custSel modSld">
      <pc:chgData name="Tom Ristenpart" userId="44426604_tp_dropbox" providerId="OAuth2" clId="{0DB9B8D7-5EFF-7E45-92A9-4210345A7488}" dt="2019-03-06T20:44:18.246" v="0" actId="7634"/>
      <pc:docMkLst>
        <pc:docMk/>
      </pc:docMkLst>
    </pc:docChg>
  </pc:docChgLst>
  <pc:docChgLst>
    <pc:chgData name="Tom Ristenpart" userId="44426604_tp_dropbox" providerId="OAuth2" clId="{CF8B6B84-0A62-8842-BB24-1035A84CE837}"/>
    <pc:docChg chg="custSel modSld">
      <pc:chgData name="Tom Ristenpart" userId="44426604_tp_dropbox" providerId="OAuth2" clId="{CF8B6B84-0A62-8842-BB24-1035A84CE837}" dt="2019-02-13T20:07:45.982" v="0" actId="7634"/>
      <pc:docMkLst>
        <pc:docMk/>
      </pc:docMkLst>
    </pc:docChg>
  </pc:docChgLst>
  <pc:docChgLst>
    <pc:chgData name="Tom Ristenpart" userId="44426604_tp_dropbox" providerId="OAuth2" clId="{5169C0C5-1E62-DA42-B922-98EBAF02FE69}"/>
    <pc:docChg chg="custSel modSld">
      <pc:chgData name="Tom Ristenpart" userId="44426604_tp_dropbox" providerId="OAuth2" clId="{5169C0C5-1E62-DA42-B922-98EBAF02FE69}" dt="2019-02-20T20:26:15.385" v="0" actId="7634"/>
      <pc:docMkLst>
        <pc:docMk/>
      </pc:docMkLst>
    </pc:docChg>
  </pc:docChgLst>
  <pc:docChgLst>
    <pc:chgData name="Tom Ristenpart" userId="44426604_tp_dropbox" providerId="OAuth2" clId="{6159DAEA-2002-9C49-B90D-61F7FB1B9AB9}"/>
    <pc:docChg chg="custSel modSld">
      <pc:chgData name="Tom Ristenpart" userId="44426604_tp_dropbox" providerId="OAuth2" clId="{6159DAEA-2002-9C49-B90D-61F7FB1B9AB9}" dt="2019-02-18T20:25:18.632" v="0" actId="7634"/>
      <pc:docMkLst>
        <pc:docMk/>
      </pc:docMkLst>
    </pc:docChg>
  </pc:docChgLst>
  <pc:docChgLst>
    <pc:chgData name="Tom Ristenpart" userId="44426604_tp_dropbox" providerId="OAuth2" clId="{366F4D05-0D00-C040-B1C7-7163D048843E}"/>
    <pc:docChg chg="custSel modSld">
      <pc:chgData name="Tom Ristenpart" userId="44426604_tp_dropbox" providerId="OAuth2" clId="{366F4D05-0D00-C040-B1C7-7163D048843E}" dt="2019-02-27T20:16:44.565" v="2" actId="1076"/>
      <pc:docMkLst>
        <pc:docMk/>
      </pc:docMkLst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61CA27-6ED4-0E4E-8768-9D265E0D6DF7}" type="datetimeFigureOut">
              <a:rPr lang="en-US" smtClean="0"/>
              <a:t>3/26/19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493F90-9E55-6943-9F7E-C1B3A0ECCB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7223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493F90-9E55-6943-9F7E-C1B3A0ECCB0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4601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21921-0D84-7E4E-A1BB-52B38E637E83}" type="datetime1">
              <a:rPr lang="en-US" smtClean="0"/>
              <a:t>3/26/19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5FA4B-48E3-AB43-A47B-54F58DAFD40E}" type="datetime1">
              <a:rPr lang="en-US" smtClean="0"/>
              <a:t>3/26/19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AB82-A251-4340-9E69-7F6E2972A367}" type="datetime1">
              <a:rPr lang="en-US" smtClean="0"/>
              <a:t>3/26/19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B24BA-8EE9-A348-87EC-905809C1DF14}" type="datetime1">
              <a:rPr lang="en-US" smtClean="0"/>
              <a:t>3/26/19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9B6BA-4B89-F14B-9543-1355354ABDEE}" type="datetime1">
              <a:rPr lang="en-US" smtClean="0"/>
              <a:t>3/26/19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163BA-4F66-3543-B302-5246820C0DB6}" type="datetime1">
              <a:rPr lang="en-US" smtClean="0"/>
              <a:t>3/26/19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81F86-1FA4-7047-9756-1DF36082D398}" type="datetime1">
              <a:rPr lang="en-US" smtClean="0"/>
              <a:t>3/26/19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0C0A3-35FE-7043-9E8B-D2668587E8EE}" type="datetime1">
              <a:rPr lang="en-US" smtClean="0"/>
              <a:t>3/26/19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6E286-577E-174C-AA2D-0725A300988C}" type="datetime1">
              <a:rPr lang="en-US" smtClean="0"/>
              <a:t>3/26/19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8E335-0828-D547-A347-0D7CB327E04B}" type="datetime1">
              <a:rPr lang="en-US" smtClean="0"/>
              <a:t>3/26/19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FD23A-2A89-DE46-A725-272ECAADF80B}" type="datetime1">
              <a:rPr lang="en-US" smtClean="0"/>
              <a:t>3/26/19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4C0BC4-B4D9-F84F-9436-CFCE0049C380}" type="datetime1">
              <a:rPr lang="en-US" smtClean="0"/>
              <a:t>3/26/19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E9EF7A-4969-444B-8EEB-032768E8F0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933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emf"/><Relationship Id="rId4" Type="http://schemas.openxmlformats.org/officeDocument/2006/relationships/image" Target="../media/image4.em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w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www.wolframalpha.com/input/?i=factor+245406417573740884710047745869965023463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emf"/><Relationship Id="rId4" Type="http://schemas.openxmlformats.org/officeDocument/2006/relationships/image" Target="../media/image13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8652" y="927551"/>
            <a:ext cx="4333348" cy="609783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6136"/>
            <a:ext cx="9144000" cy="1831264"/>
          </a:xfrm>
        </p:spPr>
        <p:txBody>
          <a:bodyPr>
            <a:normAutofit/>
          </a:bodyPr>
          <a:lstStyle/>
          <a:p>
            <a:pPr algn="l"/>
            <a:r>
              <a:rPr lang="en-US" sz="4800" b="1" dirty="0"/>
              <a:t>CS 6831</a:t>
            </a:r>
            <a:br>
              <a:rPr lang="en-US" sz="4800" b="1" dirty="0"/>
            </a:br>
            <a:r>
              <a:rPr lang="en-US" sz="4800" b="1" dirty="0"/>
              <a:t>Designing Secure Cryptography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861872" y="2588864"/>
            <a:ext cx="301492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/>
              <a:t>Tom Ristenpart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0796" y="3311395"/>
            <a:ext cx="3695736" cy="10320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3484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0"/>
            <a:ext cx="8229600" cy="1143000"/>
          </a:xfrm>
        </p:spPr>
        <p:txBody>
          <a:bodyPr/>
          <a:lstStyle/>
          <a:p>
            <a:r>
              <a:rPr lang="en-US" b="1" dirty="0" err="1"/>
              <a:t>Bleichenbacher</a:t>
            </a:r>
            <a:r>
              <a:rPr lang="en-US" b="1" dirty="0"/>
              <a:t> attack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8200" y="4648201"/>
            <a:ext cx="6445820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We can take a target C and decrypt it using </a:t>
            </a:r>
          </a:p>
          <a:p>
            <a:r>
              <a:rPr lang="en-US" sz="2800" dirty="0"/>
              <a:t>a sequence of chosen </a:t>
            </a:r>
            <a:r>
              <a:rPr lang="en-US" sz="2800" dirty="0" err="1"/>
              <a:t>ciphertexts</a:t>
            </a:r>
            <a:r>
              <a:rPr lang="en-US" sz="2800" dirty="0"/>
              <a:t> C</a:t>
            </a:r>
            <a:r>
              <a:rPr lang="en-US" sz="2800" baseline="-25000" dirty="0"/>
              <a:t>1</a:t>
            </a:r>
            <a:r>
              <a:rPr lang="en-US" sz="2800" dirty="0"/>
              <a:t>, … , </a:t>
            </a:r>
            <a:r>
              <a:rPr lang="en-US" sz="2800" dirty="0" err="1"/>
              <a:t>C</a:t>
            </a:r>
            <a:r>
              <a:rPr lang="en-US" sz="2800" baseline="-25000" dirty="0" err="1"/>
              <a:t>q</a:t>
            </a:r>
            <a:r>
              <a:rPr lang="en-US" sz="2800" dirty="0"/>
              <a:t> </a:t>
            </a:r>
          </a:p>
          <a:p>
            <a:r>
              <a:rPr lang="en-US" sz="2800" dirty="0"/>
              <a:t>where q ≈ 1 million</a:t>
            </a:r>
          </a:p>
        </p:txBody>
      </p:sp>
      <p:pic>
        <p:nvPicPr>
          <p:cNvPr id="8" name="Picture 3" descr="C:\Documents and Settings\rist\Local Settings\Temporary Internet Files\Content.IE5\CNYX6FYV\MCj04352420000[1]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10601" y="838200"/>
            <a:ext cx="779079" cy="1541463"/>
          </a:xfrm>
          <a:prstGeom prst="rect">
            <a:avLst/>
          </a:prstGeom>
          <a:noFill/>
        </p:spPr>
      </p:pic>
      <p:pic>
        <p:nvPicPr>
          <p:cNvPr id="22" name="Picture 5" descr="C:\Documents and Settings\rist\Local Settings\Temporary Internet Files\Content.IE5\RRKU6J6Q\MCj03491210000[1].wm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33601" y="716431"/>
            <a:ext cx="1260475" cy="1145326"/>
          </a:xfrm>
          <a:prstGeom prst="rect">
            <a:avLst/>
          </a:prstGeom>
          <a:noFill/>
        </p:spPr>
      </p:pic>
      <p:cxnSp>
        <p:nvCxnSpPr>
          <p:cNvPr id="23" name="Straight Arrow Connector 22"/>
          <p:cNvCxnSpPr/>
          <p:nvPr/>
        </p:nvCxnSpPr>
        <p:spPr>
          <a:xfrm flipV="1">
            <a:off x="4737850" y="1752599"/>
            <a:ext cx="2133600" cy="669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5437580" y="1219200"/>
            <a:ext cx="4527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</a:t>
            </a:r>
            <a:r>
              <a:rPr lang="en-US" sz="2400" baseline="-25000" dirty="0"/>
              <a:t>1</a:t>
            </a:r>
            <a:endParaRPr lang="en-US" sz="2400" dirty="0"/>
          </a:p>
        </p:txBody>
      </p:sp>
      <p:cxnSp>
        <p:nvCxnSpPr>
          <p:cNvPr id="29" name="Straight Arrow Connector 28"/>
          <p:cNvCxnSpPr/>
          <p:nvPr/>
        </p:nvCxnSpPr>
        <p:spPr>
          <a:xfrm flipH="1" flipV="1">
            <a:off x="4737850" y="2279301"/>
            <a:ext cx="2133600" cy="669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4814051" y="1828800"/>
            <a:ext cx="20439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padding error?</a:t>
            </a:r>
          </a:p>
        </p:txBody>
      </p:sp>
      <p:cxnSp>
        <p:nvCxnSpPr>
          <p:cNvPr id="31" name="Straight Arrow Connector 30"/>
          <p:cNvCxnSpPr/>
          <p:nvPr/>
        </p:nvCxnSpPr>
        <p:spPr>
          <a:xfrm flipV="1">
            <a:off x="4737850" y="3119734"/>
            <a:ext cx="2133600" cy="669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5437580" y="2586335"/>
            <a:ext cx="4527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</a:t>
            </a:r>
            <a:r>
              <a:rPr lang="en-US" sz="2400" baseline="-25000" dirty="0"/>
              <a:t>2</a:t>
            </a:r>
            <a:endParaRPr lang="en-US" sz="2400" dirty="0"/>
          </a:p>
        </p:txBody>
      </p:sp>
      <p:cxnSp>
        <p:nvCxnSpPr>
          <p:cNvPr id="33" name="Straight Arrow Connector 32"/>
          <p:cNvCxnSpPr/>
          <p:nvPr/>
        </p:nvCxnSpPr>
        <p:spPr>
          <a:xfrm flipH="1" flipV="1">
            <a:off x="4737850" y="3646436"/>
            <a:ext cx="2133600" cy="669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4966451" y="3195935"/>
            <a:ext cx="20439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padding error?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7696200" y="1971873"/>
            <a:ext cx="4419600" cy="2308324"/>
          </a:xfrm>
          <a:prstGeom prst="rect">
            <a:avLst/>
          </a:prstGeom>
          <a:noFill/>
          <a:ln>
            <a:solidFill>
              <a:srgbClr val="4F81BD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u="sng" dirty="0"/>
              <a:t>Dec((</a:t>
            </a:r>
            <a:r>
              <a:rPr lang="en-US" sz="2400" u="sng" dirty="0" err="1"/>
              <a:t>N,d</a:t>
            </a:r>
            <a:r>
              <a:rPr lang="en-US" sz="2400" u="sng" dirty="0"/>
              <a:t>), C )</a:t>
            </a:r>
          </a:p>
          <a:p>
            <a:r>
              <a:rPr lang="en-US" sz="2400" dirty="0"/>
              <a:t>X = C</a:t>
            </a:r>
            <a:r>
              <a:rPr lang="en-US" sz="2400" baseline="30000" dirty="0"/>
              <a:t>d</a:t>
            </a:r>
            <a:r>
              <a:rPr lang="en-US" sz="2400" dirty="0"/>
              <a:t> mod N    ;  </a:t>
            </a:r>
            <a:r>
              <a:rPr lang="en-US" sz="2400" dirty="0" err="1"/>
              <a:t>aa</a:t>
            </a:r>
            <a:r>
              <a:rPr lang="en-US" sz="2400" dirty="0"/>
              <a:t>||bb||w = X</a:t>
            </a:r>
          </a:p>
          <a:p>
            <a:r>
              <a:rPr lang="en-US" sz="2400" dirty="0"/>
              <a:t>If (</a:t>
            </a:r>
            <a:r>
              <a:rPr lang="en-US" sz="2400" dirty="0" err="1"/>
              <a:t>aa</a:t>
            </a:r>
            <a:r>
              <a:rPr lang="en-US" sz="2400" dirty="0"/>
              <a:t> ≠ 00) or (bb ≠ 02) or (00  w)</a:t>
            </a:r>
          </a:p>
          <a:p>
            <a:r>
              <a:rPr lang="en-US" sz="2400" dirty="0"/>
              <a:t>     Return FAIL</a:t>
            </a:r>
          </a:p>
          <a:p>
            <a:r>
              <a:rPr lang="en-US" sz="2400" dirty="0"/>
              <a:t>pad || 00 || M = w</a:t>
            </a:r>
          </a:p>
          <a:p>
            <a:r>
              <a:rPr lang="en-US" sz="2400" dirty="0"/>
              <a:t>Return OK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5576051" y="3809999"/>
            <a:ext cx="34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53800" y="2826047"/>
            <a:ext cx="120650" cy="23495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38200" y="6172201"/>
            <a:ext cx="68059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[</a:t>
            </a:r>
            <a:r>
              <a:rPr lang="en-US" sz="2400" dirty="0" err="1"/>
              <a:t>Bardou</a:t>
            </a:r>
            <a:r>
              <a:rPr lang="en-US" sz="2400" dirty="0"/>
              <a:t> et al. 2012]  q = 9400 </a:t>
            </a:r>
            <a:r>
              <a:rPr lang="en-US" sz="2400" dirty="0" err="1"/>
              <a:t>ciphertexts</a:t>
            </a:r>
            <a:r>
              <a:rPr lang="en-US" sz="2400" dirty="0"/>
              <a:t> on average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8BC80B-48AB-9A4C-96AB-C81C5397E903}"/>
              </a:ext>
            </a:extLst>
          </p:cNvPr>
          <p:cNvSpPr txBox="1"/>
          <p:nvPr/>
        </p:nvSpPr>
        <p:spPr>
          <a:xfrm>
            <a:off x="140348" y="1066800"/>
            <a:ext cx="23290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Given ciphertext C, learn X = C</a:t>
            </a:r>
            <a:r>
              <a:rPr lang="en-US" baseline="30000" dirty="0"/>
              <a:t>d</a:t>
            </a:r>
            <a:r>
              <a:rPr lang="en-US" dirty="0"/>
              <a:t> mod 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7ED1CD0-5ED8-6B4E-AC35-36376393EB21}"/>
              </a:ext>
            </a:extLst>
          </p:cNvPr>
          <p:cNvSpPr txBox="1"/>
          <p:nvPr/>
        </p:nvSpPr>
        <p:spPr>
          <a:xfrm>
            <a:off x="772510" y="2270234"/>
            <a:ext cx="1803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  <a:r>
              <a:rPr lang="en-US" baseline="-25000" dirty="0"/>
              <a:t>1</a:t>
            </a:r>
            <a:r>
              <a:rPr lang="en-US" dirty="0"/>
              <a:t> = C s1</a:t>
            </a:r>
            <a:r>
              <a:rPr lang="en-US" baseline="30000" dirty="0"/>
              <a:t>e</a:t>
            </a:r>
            <a:r>
              <a:rPr lang="en-US" dirty="0"/>
              <a:t>  mod 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6B41A86-0A16-074C-83DA-348D242CD2DC}"/>
              </a:ext>
            </a:extLst>
          </p:cNvPr>
          <p:cNvSpPr txBox="1"/>
          <p:nvPr/>
        </p:nvSpPr>
        <p:spPr>
          <a:xfrm>
            <a:off x="762000" y="2754868"/>
            <a:ext cx="1803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  <a:r>
              <a:rPr lang="en-US" baseline="-25000" dirty="0"/>
              <a:t>1</a:t>
            </a:r>
            <a:r>
              <a:rPr lang="en-US" dirty="0"/>
              <a:t> = C s2</a:t>
            </a:r>
            <a:r>
              <a:rPr lang="en-US" baseline="30000" dirty="0"/>
              <a:t>e</a:t>
            </a:r>
            <a:r>
              <a:rPr lang="en-US" dirty="0"/>
              <a:t>  mod 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AEB7F4D-1AEC-1F46-8FF7-DE231E6C2C37}"/>
              </a:ext>
            </a:extLst>
          </p:cNvPr>
          <p:cNvSpPr txBox="1"/>
          <p:nvPr/>
        </p:nvSpPr>
        <p:spPr>
          <a:xfrm rot="5400000">
            <a:off x="1536984" y="3212068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4200286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2" grpId="0"/>
      <p:bldP spid="34" grpId="0"/>
      <p:bldP spid="37" grpId="0"/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Response to this attack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Ad-hoc fix: Don</a:t>
            </a:r>
            <a:r>
              <a:rPr lang="fr-FR" dirty="0"/>
              <a:t>’</a:t>
            </a:r>
            <a:r>
              <a:rPr lang="en-US" dirty="0"/>
              <a:t>t leak whether padding was wrong or not</a:t>
            </a:r>
          </a:p>
          <a:p>
            <a:pPr lvl="1"/>
            <a:r>
              <a:rPr lang="en-US" dirty="0"/>
              <a:t>This is harder than it looks (timing attacks, control-flow side channel attacks, etc.)</a:t>
            </a:r>
          </a:p>
          <a:p>
            <a:r>
              <a:rPr lang="en-US" dirty="0"/>
              <a:t>Better:</a:t>
            </a:r>
          </a:p>
          <a:p>
            <a:pPr lvl="1"/>
            <a:r>
              <a:rPr lang="en-US" dirty="0"/>
              <a:t>use encryption against chosen-ciphertext attacks</a:t>
            </a:r>
          </a:p>
        </p:txBody>
      </p:sp>
    </p:spTree>
    <p:extLst>
      <p:ext uri="{BB962C8B-B14F-4D97-AF65-F5344CB8AC3E}">
        <p14:creationId xmlns:p14="http://schemas.microsoft.com/office/powerpoint/2010/main" val="15742832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BB7FC-FE2D-E647-8BEC-B3803C74C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Adapt symmetric CCA security notion?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AD0B3A-5035-864D-9569-7C886974FC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12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E41CF6-9244-F541-8A0E-C5E57588E59B}"/>
              </a:ext>
            </a:extLst>
          </p:cNvPr>
          <p:cNvSpPr txBox="1"/>
          <p:nvPr/>
        </p:nvSpPr>
        <p:spPr>
          <a:xfrm>
            <a:off x="838200" y="1524000"/>
            <a:ext cx="53211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Recall symmetric encryption ROR-CCA definition: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45EC367-D019-2B4F-991A-9FF09E8E17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7886" y="2244726"/>
            <a:ext cx="4271818" cy="41116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0969FAE-A769-344E-9EC6-358DB3D02E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9256" y="2257864"/>
            <a:ext cx="4130744" cy="3990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0606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BB7FC-FE2D-E647-8BEC-B3803C74C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Adapt symmetric CCA security notion?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AD0B3A-5035-864D-9569-7C886974FC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13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E41CF6-9244-F541-8A0E-C5E57588E59B}"/>
              </a:ext>
            </a:extLst>
          </p:cNvPr>
          <p:cNvSpPr txBox="1"/>
          <p:nvPr/>
        </p:nvSpPr>
        <p:spPr>
          <a:xfrm>
            <a:off x="838200" y="1524000"/>
            <a:ext cx="66470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Can any PKE scheme achieve this LOR-CCA security?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0969FAE-A769-344E-9EC6-358DB3D02E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9256" y="2257864"/>
            <a:ext cx="4130744" cy="399053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7EA312B-144D-5841-8CBF-F23164620BD7}"/>
              </a:ext>
            </a:extLst>
          </p:cNvPr>
          <p:cNvSpPr txBox="1"/>
          <p:nvPr/>
        </p:nvSpPr>
        <p:spPr>
          <a:xfrm>
            <a:off x="1066800" y="4648200"/>
            <a:ext cx="52578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Symmetric CCA:  </a:t>
            </a:r>
          </a:p>
          <a:p>
            <a:r>
              <a:rPr lang="en-US" sz="2400" dirty="0"/>
              <a:t>	can’t even generate valid </a:t>
            </a:r>
            <a:r>
              <a:rPr lang="en-US" sz="2400" dirty="0" err="1"/>
              <a:t>ctxt</a:t>
            </a:r>
            <a:endParaRPr lang="en-US" sz="2400" dirty="0"/>
          </a:p>
          <a:p>
            <a:r>
              <a:rPr lang="en-US" sz="2400" dirty="0"/>
              <a:t>Asymmetric CCA: </a:t>
            </a:r>
          </a:p>
          <a:p>
            <a:r>
              <a:rPr lang="en-US" sz="2400" dirty="0"/>
              <a:t>	can’t learn anything about 	challenge via decryptions</a:t>
            </a:r>
          </a:p>
        </p:txBody>
      </p:sp>
    </p:spTree>
    <p:extLst>
      <p:ext uri="{BB962C8B-B14F-4D97-AF65-F5344CB8AC3E}">
        <p14:creationId xmlns:p14="http://schemas.microsoft.com/office/powerpoint/2010/main" val="2910828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BB7FC-FE2D-E647-8BEC-B3803C74C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IND-CCA security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AD0B3A-5035-864D-9569-7C886974FC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14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586221-00E5-7449-B5F9-A76D6A697F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6400" y="1143000"/>
            <a:ext cx="2427416" cy="5181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3869505-0B71-964B-A927-5D1DF0C0EE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400" y="5828576"/>
            <a:ext cx="7112000" cy="42975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3CA0410-4A1E-3C4D-91E8-962C4125C442}"/>
              </a:ext>
            </a:extLst>
          </p:cNvPr>
          <p:cNvSpPr txBox="1"/>
          <p:nvPr/>
        </p:nvSpPr>
        <p:spPr>
          <a:xfrm>
            <a:off x="3962400" y="2299667"/>
            <a:ext cx="442792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Add decryption oracle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Restrict from querying on challenge ciphertexts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Can consider only single </a:t>
            </a:r>
            <a:r>
              <a:rPr lang="en-US" sz="2000" dirty="0" err="1"/>
              <a:t>Enc</a:t>
            </a:r>
            <a:r>
              <a:rPr lang="en-US" sz="2000" dirty="0"/>
              <a:t> query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5C20B3-1069-3648-8126-F4908CC0FF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" y="1346803"/>
            <a:ext cx="2641600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493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BB7FC-FE2D-E647-8BEC-B3803C74C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IND-CCA security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AD0B3A-5035-864D-9569-7C886974FC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15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CBB4014-4DAE-7F40-A84D-88DE704664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1357313"/>
            <a:ext cx="5778500" cy="20066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0E41CF6-9244-F541-8A0E-C5E57588E59B}"/>
                  </a:ext>
                </a:extLst>
              </p:cNvPr>
              <p:cNvSpPr txBox="1"/>
              <p:nvPr/>
            </p:nvSpPr>
            <p:spPr>
              <a:xfrm>
                <a:off x="990600" y="3763447"/>
                <a:ext cx="6071149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Say </a:t>
                </a:r>
                <a:r>
                  <a:rPr lang="en-US" sz="2000" dirty="0" err="1"/>
                  <a:t>enc</a:t>
                </a:r>
                <a:r>
                  <a:rPr lang="en-US" sz="2000" baseline="-25000" dirty="0" err="1"/>
                  <a:t>s</a:t>
                </a:r>
                <a:r>
                  <a:rPr lang="en-US" sz="2000" dirty="0"/>
                  <a:t>  is simply K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⨁</m:t>
                    </m:r>
                  </m:oMath>
                </a14:m>
                <a:r>
                  <a:rPr lang="en-US" sz="2000" dirty="0"/>
                  <a:t> M.  Scheme is one-time IND-CPA. </a:t>
                </a:r>
              </a:p>
              <a:p>
                <a:r>
                  <a:rPr lang="en-US" sz="2000" dirty="0"/>
                  <a:t>Give IND-CCA adversary</a:t>
                </a: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0E41CF6-9244-F541-8A0E-C5E57588E5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600" y="3763447"/>
                <a:ext cx="6071149" cy="707886"/>
              </a:xfrm>
              <a:prstGeom prst="rect">
                <a:avLst/>
              </a:prstGeom>
              <a:blipFill>
                <a:blip r:embed="rId3"/>
                <a:stretch>
                  <a:fillRect l="-1044" t="-3509" b="-140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21F76215-590A-0D4E-9974-B8B6AD77CC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6400" y="1143000"/>
            <a:ext cx="2427416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5215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BB7FC-FE2D-E647-8BEC-B3803C74C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IND-CCA security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AD0B3A-5035-864D-9569-7C886974FC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16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CBB4014-4DAE-7F40-A84D-88DE704664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1357313"/>
            <a:ext cx="5778500" cy="20066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0E41CF6-9244-F541-8A0E-C5E57588E59B}"/>
              </a:ext>
            </a:extLst>
          </p:cNvPr>
          <p:cNvSpPr txBox="1"/>
          <p:nvPr/>
        </p:nvSpPr>
        <p:spPr>
          <a:xfrm>
            <a:off x="990600" y="3763447"/>
            <a:ext cx="57711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Say </a:t>
            </a:r>
            <a:r>
              <a:rPr lang="en-US" sz="2000" dirty="0" err="1"/>
              <a:t>enc</a:t>
            </a:r>
            <a:r>
              <a:rPr lang="en-US" sz="2000" baseline="-25000" dirty="0" err="1"/>
              <a:t>s</a:t>
            </a:r>
            <a:r>
              <a:rPr lang="en-US" sz="2000" dirty="0"/>
              <a:t>  is ROR-CCA secure.  Is PKE scheme IND-CCA?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1F76215-590A-0D4E-9974-B8B6AD77CC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6400" y="1143000"/>
            <a:ext cx="2427416" cy="51816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A960BF6-1B77-DB47-A2A6-3C598676BF74}"/>
                  </a:ext>
                </a:extLst>
              </p:cNvPr>
              <p:cNvSpPr txBox="1"/>
              <p:nvPr/>
            </p:nvSpPr>
            <p:spPr>
              <a:xfrm>
                <a:off x="990601" y="4267200"/>
                <a:ext cx="8000999" cy="25545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Intuition: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RSA is a permutation, so 1-1 mapping between C</a:t>
                </a:r>
                <a:r>
                  <a:rPr lang="en-US" sz="2000" baseline="-25000" dirty="0"/>
                  <a:t>1</a:t>
                </a:r>
                <a:r>
                  <a:rPr lang="en-US" sz="2000" dirty="0"/>
                  <a:t> values and R values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Get (C</a:t>
                </a:r>
                <a:r>
                  <a:rPr lang="en-US" sz="2000" baseline="-25000" dirty="0"/>
                  <a:t>1</a:t>
                </a:r>
                <a:r>
                  <a:rPr lang="en-US" sz="2000" dirty="0"/>
                  <a:t>,C</a:t>
                </a:r>
                <a:r>
                  <a:rPr lang="en-US" sz="2000" baseline="-25000" dirty="0"/>
                  <a:t>2</a:t>
                </a:r>
                <a:r>
                  <a:rPr lang="en-US" sz="2000" dirty="0"/>
                  <a:t>) from </a:t>
                </a:r>
                <a:r>
                  <a:rPr lang="en-US" sz="2000" dirty="0" err="1"/>
                  <a:t>Enc</a:t>
                </a:r>
                <a:r>
                  <a:rPr lang="en-US" sz="2000" dirty="0"/>
                  <a:t>(M</a:t>
                </a:r>
                <a:r>
                  <a:rPr lang="en-US" sz="2000" baseline="-25000" dirty="0"/>
                  <a:t>0</a:t>
                </a:r>
                <a:r>
                  <a:rPr lang="en-US" sz="2000" dirty="0"/>
                  <a:t>,M</a:t>
                </a:r>
                <a:r>
                  <a:rPr lang="en-US" sz="2000" baseline="-25000" dirty="0"/>
                  <a:t>1</a:t>
                </a:r>
                <a:r>
                  <a:rPr lang="en-US" sz="2000" dirty="0"/>
                  <a:t>)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Querying Dec(C</a:t>
                </a:r>
                <a:r>
                  <a:rPr lang="en-US" sz="2000" baseline="-25000" dirty="0"/>
                  <a:t>1</a:t>
                </a:r>
                <a:r>
                  <a:rPr lang="en-US" sz="2000" dirty="0"/>
                  <a:t>’,C</a:t>
                </a:r>
                <a:r>
                  <a:rPr lang="en-US" sz="2000" baseline="-25000" dirty="0"/>
                  <a:t>2</a:t>
                </a:r>
                <a:r>
                  <a:rPr lang="en-US" sz="2000" dirty="0"/>
                  <a:t>) for C</a:t>
                </a:r>
                <a:r>
                  <a:rPr lang="en-US" sz="2000" baseline="-25000" dirty="0"/>
                  <a:t>1</a:t>
                </a:r>
                <a:r>
                  <a:rPr lang="en-US" sz="2000" dirty="0"/>
                  <a:t>’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sz="2000" dirty="0"/>
                  <a:t> C</a:t>
                </a:r>
                <a:r>
                  <a:rPr lang="en-US" sz="2000" baseline="-25000" dirty="0"/>
                  <a:t>1  </a:t>
                </a:r>
                <a:r>
                  <a:rPr lang="en-US" sz="2000" dirty="0"/>
                  <a:t>gives different R’, independent K’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Querying Dec(C</a:t>
                </a:r>
                <a:r>
                  <a:rPr lang="en-US" sz="2000" baseline="-25000" dirty="0"/>
                  <a:t>1</a:t>
                </a:r>
                <a:r>
                  <a:rPr lang="en-US" sz="2000" dirty="0"/>
                  <a:t>,C</a:t>
                </a:r>
                <a:r>
                  <a:rPr lang="en-US" sz="2000" baseline="-25000" dirty="0"/>
                  <a:t>2</a:t>
                </a:r>
                <a:r>
                  <a:rPr lang="en-US" sz="2000" dirty="0"/>
                  <a:t>’) for C</a:t>
                </a:r>
                <a:r>
                  <a:rPr lang="en-US" sz="2000" baseline="-25000" dirty="0"/>
                  <a:t>2</a:t>
                </a:r>
                <a:r>
                  <a:rPr lang="en-US" sz="2000" dirty="0"/>
                  <a:t>’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sz="2000" dirty="0"/>
                  <a:t> C</a:t>
                </a:r>
                <a:r>
                  <a:rPr lang="en-US" sz="2000" baseline="-25000" dirty="0"/>
                  <a:t>2  </a:t>
                </a:r>
                <a:r>
                  <a:rPr lang="en-US" sz="2000" dirty="0"/>
                  <a:t>fails by ROR-CCA</a:t>
                </a:r>
              </a:p>
              <a:p>
                <a:endParaRPr lang="en-US" sz="2000" dirty="0"/>
              </a:p>
              <a:p>
                <a:r>
                  <a:rPr lang="en-US" sz="2000" dirty="0"/>
                  <a:t>Proof requires figuring out how to simulate decryption queries in reduction to RSA one-</a:t>
                </a:r>
                <a:r>
                  <a:rPr lang="en-US" sz="2000" dirty="0" err="1"/>
                  <a:t>wayness</a:t>
                </a:r>
                <a:endParaRPr lang="en-US" sz="20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A960BF6-1B77-DB47-A2A6-3C598676BF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601" y="4267200"/>
                <a:ext cx="8000999" cy="2554545"/>
              </a:xfrm>
              <a:prstGeom prst="rect">
                <a:avLst/>
              </a:prstGeom>
              <a:blipFill>
                <a:blip r:embed="rId4"/>
                <a:stretch>
                  <a:fillRect l="-792" t="-1493" b="-29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79696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628F00-7065-4D48-91D3-B5424C4DA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17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059FB63-8319-5041-B2A4-0C3F55A08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5339" y="609600"/>
            <a:ext cx="8787861" cy="2655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0071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CE4913-70C8-484A-B070-84CD7FB877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18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FC5D41-9EDD-C74E-861E-9AF81498F2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9274" y="950976"/>
            <a:ext cx="8173926" cy="59070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1CEBBAA-D26A-244C-B40F-E1A46164F454}"/>
              </a:ext>
            </a:extLst>
          </p:cNvPr>
          <p:cNvSpPr txBox="1"/>
          <p:nvPr/>
        </p:nvSpPr>
        <p:spPr>
          <a:xfrm>
            <a:off x="3124200" y="229677"/>
            <a:ext cx="68281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From the IND-CPA proof of this scheme</a:t>
            </a:r>
          </a:p>
        </p:txBody>
      </p:sp>
    </p:spTree>
    <p:extLst>
      <p:ext uri="{BB962C8B-B14F-4D97-AF65-F5344CB8AC3E}">
        <p14:creationId xmlns:p14="http://schemas.microsoft.com/office/powerpoint/2010/main" val="21392550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628F00-7065-4D48-91D3-B5424C4DA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19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059FB63-8319-5041-B2A4-0C3F55A08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5339" y="609600"/>
            <a:ext cx="8787861" cy="265588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4D06A69-A47B-B248-9184-7B574C312DCA}"/>
              </a:ext>
            </a:extLst>
          </p:cNvPr>
          <p:cNvSpPr txBox="1"/>
          <p:nvPr/>
        </p:nvSpPr>
        <p:spPr>
          <a:xfrm>
            <a:off x="1633337" y="3810000"/>
            <a:ext cx="8425063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Proof sketch: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Can use RO to help simulate decryption queries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Dec(C</a:t>
            </a:r>
            <a:r>
              <a:rPr lang="en-US" sz="2000" baseline="-25000" dirty="0"/>
              <a:t>1</a:t>
            </a:r>
            <a:r>
              <a:rPr lang="en-US" sz="2000" dirty="0"/>
              <a:t>,C</a:t>
            </a:r>
            <a:r>
              <a:rPr lang="en-US" sz="2000" baseline="-25000" dirty="0"/>
              <a:t>2</a:t>
            </a:r>
            <a:r>
              <a:rPr lang="en-US" sz="2000" dirty="0"/>
              <a:t>)   check if any </a:t>
            </a:r>
            <a:r>
              <a:rPr lang="en-US" sz="2000" dirty="0" err="1"/>
              <a:t>prev</a:t>
            </a:r>
            <a:r>
              <a:rPr lang="en-US" sz="2000" dirty="0"/>
              <a:t> RO query on R is </a:t>
            </a:r>
            <a:r>
              <a:rPr lang="en-US" sz="2000" dirty="0" err="1"/>
              <a:t>s.t.</a:t>
            </a:r>
            <a:r>
              <a:rPr lang="en-US" sz="2000" dirty="0"/>
              <a:t> C</a:t>
            </a:r>
            <a:r>
              <a:rPr lang="en-US" sz="2000" baseline="-25000" dirty="0"/>
              <a:t>1</a:t>
            </a:r>
            <a:r>
              <a:rPr lang="en-US" sz="2000" dirty="0"/>
              <a:t> = R</a:t>
            </a:r>
            <a:r>
              <a:rPr lang="en-US" sz="2000" baseline="30000" dirty="0"/>
              <a:t>e</a:t>
            </a:r>
            <a:r>
              <a:rPr lang="en-US" sz="2000" dirty="0"/>
              <a:t> mod 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If so, use previous H(R) to decrypt C</a:t>
            </a:r>
            <a:r>
              <a:rPr lang="en-US" sz="2000" baseline="-25000" dirty="0"/>
              <a:t>2</a:t>
            </a:r>
            <a:endParaRPr lang="en-US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Otherwise, choose random K to decrypt C</a:t>
            </a:r>
            <a:r>
              <a:rPr lang="en-US" sz="2000" baseline="-25000" dirty="0"/>
              <a:t>2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000" dirty="0"/>
              <a:t>Add K to a table </a:t>
            </a:r>
            <a:r>
              <a:rPr lang="en-US" sz="2000" dirty="0" err="1"/>
              <a:t>TabK</a:t>
            </a:r>
            <a:r>
              <a:rPr lang="en-US" sz="2000" dirty="0"/>
              <a:t>[C</a:t>
            </a:r>
            <a:r>
              <a:rPr lang="en-US" sz="2000" baseline="-25000" dirty="0"/>
              <a:t>1</a:t>
            </a:r>
            <a:r>
              <a:rPr lang="en-US" sz="2000" dirty="0"/>
              <a:t>] = K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000" dirty="0"/>
              <a:t>Subsequent RO queries check if </a:t>
            </a:r>
            <a:r>
              <a:rPr lang="en-US" sz="2000" dirty="0" err="1"/>
              <a:t>TabK</a:t>
            </a:r>
            <a:r>
              <a:rPr lang="en-US" sz="2000" dirty="0"/>
              <a:t>[R</a:t>
            </a:r>
            <a:r>
              <a:rPr lang="en-US" sz="2000" baseline="30000" dirty="0"/>
              <a:t>e</a:t>
            </a:r>
            <a:r>
              <a:rPr lang="en-US" sz="2000" dirty="0"/>
              <a:t> mod N] set, if so return 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This properly simulates environment of adversary </a:t>
            </a:r>
            <a:r>
              <a:rPr lang="en-US" sz="2000" i="1" dirty="0"/>
              <a:t>A</a:t>
            </a:r>
            <a:r>
              <a:rPr lang="en-US" sz="2000" dirty="0"/>
              <a:t>,  never uses secret key d</a:t>
            </a:r>
          </a:p>
        </p:txBody>
      </p:sp>
    </p:spTree>
    <p:extLst>
      <p:ext uri="{BB962C8B-B14F-4D97-AF65-F5344CB8AC3E}">
        <p14:creationId xmlns:p14="http://schemas.microsoft.com/office/powerpoint/2010/main" val="20283084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BD03CD-E2AE-7846-A8F0-1C47D16BC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 simple scheme from RSA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995A773-4801-4B47-86AF-475E6F45EF6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kg(k) generates RSA key pair </a:t>
                </a:r>
                <a:r>
                  <a:rPr lang="en-US" dirty="0" err="1"/>
                  <a:t>pk</a:t>
                </a:r>
                <a:r>
                  <a:rPr lang="en-US" dirty="0"/>
                  <a:t> = (</a:t>
                </a:r>
                <a:r>
                  <a:rPr lang="en-US" dirty="0" err="1"/>
                  <a:t>N,e</a:t>
                </a:r>
                <a:r>
                  <a:rPr lang="en-US" dirty="0"/>
                  <a:t>), </a:t>
                </a:r>
                <a:r>
                  <a:rPr lang="en-US" dirty="0" err="1"/>
                  <a:t>sk</a:t>
                </a:r>
                <a:r>
                  <a:rPr lang="en-US" dirty="0"/>
                  <a:t> = (</a:t>
                </a:r>
                <a:r>
                  <a:rPr lang="en-US" dirty="0" err="1"/>
                  <a:t>N,d</a:t>
                </a:r>
                <a:r>
                  <a:rPr lang="en-US" dirty="0"/>
                  <a:t>) w/ |N|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/>
                  <a:t> 2</a:t>
                </a:r>
                <a:r>
                  <a:rPr lang="en-US" baseline="30000" dirty="0"/>
                  <a:t>k</a:t>
                </a:r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995A773-4801-4B47-86AF-475E6F45EF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89" t="-14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F155B4-2DA5-7B4A-892B-CA1AA3A44D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2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C114F93-C73E-7248-A9D7-09B30528C5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9200" y="3733800"/>
            <a:ext cx="2705100" cy="317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2E910EE-331A-7842-8FFA-893578BD7F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0" y="2489200"/>
            <a:ext cx="5778500" cy="20066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7C5411E-1EC7-8444-922C-D913EC98D45E}"/>
              </a:ext>
            </a:extLst>
          </p:cNvPr>
          <p:cNvSpPr txBox="1"/>
          <p:nvPr/>
        </p:nvSpPr>
        <p:spPr>
          <a:xfrm>
            <a:off x="8763000" y="4078069"/>
            <a:ext cx="31092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One-time secure SE scheme</a:t>
            </a:r>
          </a:p>
          <a:p>
            <a:r>
              <a:rPr lang="en-US" dirty="0" err="1"/>
              <a:t>kg</a:t>
            </a:r>
            <a:r>
              <a:rPr lang="en-US" baseline="-25000" dirty="0" err="1"/>
              <a:t>s</a:t>
            </a:r>
            <a:r>
              <a:rPr lang="en-US" dirty="0"/>
              <a:t> outputs random n-bit string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7C25611-7662-1948-B4D9-01FBC1CA10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39200" y="2590800"/>
            <a:ext cx="2247900" cy="3175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CA6AECE-2AAC-B043-BAB1-887D27929A82}"/>
              </a:ext>
            </a:extLst>
          </p:cNvPr>
          <p:cNvSpPr txBox="1"/>
          <p:nvPr/>
        </p:nvSpPr>
        <p:spPr>
          <a:xfrm>
            <a:off x="8763000" y="2858869"/>
            <a:ext cx="31092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Hash function with suitable </a:t>
            </a:r>
            <a:r>
              <a:rPr lang="en-US" dirty="0" err="1"/>
              <a:t>msg</a:t>
            </a:r>
            <a:r>
              <a:rPr lang="en-US" dirty="0"/>
              <a:t> space</a:t>
            </a:r>
          </a:p>
        </p:txBody>
      </p:sp>
    </p:spTree>
    <p:extLst>
      <p:ext uri="{BB962C8B-B14F-4D97-AF65-F5344CB8AC3E}">
        <p14:creationId xmlns:p14="http://schemas.microsoft.com/office/powerpoint/2010/main" val="6393711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2232D2-8A61-BC4D-9F47-6235342CC3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11277600" cy="11430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RSA-OAEP (optimal asymmetric encryption padding)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F1F10A-5FD5-7D43-8130-F275C04F82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6172200" cy="4525963"/>
          </a:xfrm>
        </p:spPr>
        <p:txBody>
          <a:bodyPr>
            <a:normAutofit fontScale="92500" lnSpcReduction="10000"/>
          </a:bodyPr>
          <a:lstStyle/>
          <a:p>
            <a:r>
              <a:rPr lang="en-US" sz="2800" dirty="0"/>
              <a:t>Provide better padding scheme than PKCS#1v1.5</a:t>
            </a:r>
          </a:p>
          <a:p>
            <a:endParaRPr lang="en-US" sz="2800" dirty="0"/>
          </a:p>
          <a:p>
            <a:r>
              <a:rPr lang="en-US" sz="2800" dirty="0"/>
              <a:t>OAEP is such a padding scheme</a:t>
            </a:r>
          </a:p>
          <a:p>
            <a:pPr lvl="1"/>
            <a:r>
              <a:rPr lang="en-US" sz="2400" dirty="0"/>
              <a:t>G,H modeled as random oracles</a:t>
            </a:r>
          </a:p>
          <a:p>
            <a:pPr lvl="1"/>
            <a:r>
              <a:rPr lang="en-US" sz="2400" dirty="0"/>
              <a:t>C  =  (X||Y)</a:t>
            </a:r>
            <a:r>
              <a:rPr lang="en-US" sz="2400" baseline="30000" dirty="0"/>
              <a:t>e</a:t>
            </a:r>
            <a:r>
              <a:rPr lang="en-US" sz="2400" dirty="0"/>
              <a:t> mod N</a:t>
            </a:r>
          </a:p>
          <a:p>
            <a:pPr lvl="1"/>
            <a:endParaRPr lang="en-US" sz="2400" dirty="0"/>
          </a:p>
          <a:p>
            <a:r>
              <a:rPr lang="en-US" sz="2800" dirty="0"/>
              <a:t>RSA one-</a:t>
            </a:r>
            <a:r>
              <a:rPr lang="en-US" sz="2800" dirty="0" err="1"/>
              <a:t>wayness</a:t>
            </a:r>
            <a:r>
              <a:rPr lang="en-US" sz="2800" dirty="0"/>
              <a:t> implies IND-CCA</a:t>
            </a:r>
          </a:p>
          <a:p>
            <a:pPr lvl="1"/>
            <a:r>
              <a:rPr lang="en-US" sz="2400" dirty="0"/>
              <a:t>Initial analysis had a gap</a:t>
            </a:r>
          </a:p>
          <a:p>
            <a:pPr lvl="1"/>
            <a:r>
              <a:rPr lang="en-US" sz="2400" dirty="0"/>
              <a:t>Later filled using specific properties of RSA</a:t>
            </a:r>
          </a:p>
          <a:p>
            <a:pPr lvl="1"/>
            <a:r>
              <a:rPr lang="en-US" sz="2400" dirty="0"/>
              <a:t>Variants exist with tighter reductions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A95440-7290-1148-9C09-3EC6A0848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20</a:t>
            </a:fld>
            <a:endParaRPr lang="en-US"/>
          </a:p>
        </p:txBody>
      </p:sp>
      <p:pic>
        <p:nvPicPr>
          <p:cNvPr id="11266" name="Picture 2" descr="https://upload.wikimedia.org/wikipedia/commons/1/18/Oaep-diagram-20080305.png">
            <a:extLst>
              <a:ext uri="{FF2B5EF4-FFF2-40B4-BE49-F238E27FC236}">
                <a16:creationId xmlns:a16="http://schemas.microsoft.com/office/drawing/2014/main" id="{44C8D4A3-A19C-364B-99CE-20ED1430CD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8650" y="1447800"/>
            <a:ext cx="4908550" cy="4938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48536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D6460-C531-DB43-90A1-7574F9DB49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El Gamal CCA Security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C5D708-EC33-8247-B15A-97593A207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21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97804E-D168-4F4C-9C03-1646E332E858}"/>
              </a:ext>
            </a:extLst>
          </p:cNvPr>
          <p:cNvSpPr txBox="1"/>
          <p:nvPr/>
        </p:nvSpPr>
        <p:spPr>
          <a:xfrm>
            <a:off x="340796" y="1601679"/>
            <a:ext cx="474168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kg chooses random x from </a:t>
            </a:r>
            <a:r>
              <a:rPr lang="en-US" sz="2800" b="1" dirty="0"/>
              <a:t>Z</a:t>
            </a:r>
            <a:r>
              <a:rPr lang="en-US" sz="2800" b="1" baseline="-25000" dirty="0"/>
              <a:t>|G|</a:t>
            </a:r>
            <a:r>
              <a:rPr lang="en-US" sz="2800" dirty="0"/>
              <a:t> </a:t>
            </a:r>
          </a:p>
          <a:p>
            <a:r>
              <a:rPr lang="en-US" sz="2800" dirty="0"/>
              <a:t>	</a:t>
            </a:r>
            <a:r>
              <a:rPr lang="en-US" sz="2800" dirty="0" err="1"/>
              <a:t>pk</a:t>
            </a:r>
            <a:r>
              <a:rPr lang="en-US" sz="2800" dirty="0"/>
              <a:t> = X = </a:t>
            </a:r>
            <a:r>
              <a:rPr lang="en-US" sz="2800" dirty="0" err="1"/>
              <a:t>g</a:t>
            </a:r>
            <a:r>
              <a:rPr lang="en-US" sz="2800" baseline="30000" dirty="0" err="1"/>
              <a:t>x</a:t>
            </a:r>
            <a:r>
              <a:rPr lang="en-US" sz="2800" dirty="0"/>
              <a:t>         </a:t>
            </a:r>
            <a:r>
              <a:rPr lang="en-US" sz="2800" dirty="0" err="1"/>
              <a:t>sk</a:t>
            </a:r>
            <a:r>
              <a:rPr lang="en-US" sz="2800" dirty="0"/>
              <a:t> = x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412712-2149-6C48-A91D-EBB53382289D}"/>
              </a:ext>
            </a:extLst>
          </p:cNvPr>
          <p:cNvSpPr txBox="1"/>
          <p:nvPr/>
        </p:nvSpPr>
        <p:spPr>
          <a:xfrm>
            <a:off x="5294586" y="1570900"/>
            <a:ext cx="16028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G is cyclic group with generator 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8CA7D5C-18D9-454F-AC9F-A930B642A1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2971800"/>
            <a:ext cx="4912795" cy="22051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8D4AF44-CFE2-B348-9C71-0716CD20CD45}"/>
              </a:ext>
            </a:extLst>
          </p:cNvPr>
          <p:cNvSpPr txBox="1"/>
          <p:nvPr/>
        </p:nvSpPr>
        <p:spPr>
          <a:xfrm>
            <a:off x="2044768" y="5592989"/>
            <a:ext cx="29082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Is this CCA secure?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5AC4931-BD40-6F48-9759-5C711D4063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6400" y="1143000"/>
            <a:ext cx="2427416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6815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D6460-C531-DB43-90A1-7574F9DB49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El Gamal CCA Security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C5D708-EC33-8247-B15A-97593A207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22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97804E-D168-4F4C-9C03-1646E332E858}"/>
              </a:ext>
            </a:extLst>
          </p:cNvPr>
          <p:cNvSpPr txBox="1"/>
          <p:nvPr/>
        </p:nvSpPr>
        <p:spPr>
          <a:xfrm>
            <a:off x="340796" y="1601679"/>
            <a:ext cx="474168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kg chooses random x from </a:t>
            </a:r>
            <a:r>
              <a:rPr lang="en-US" sz="2800" b="1" dirty="0"/>
              <a:t>Z</a:t>
            </a:r>
            <a:r>
              <a:rPr lang="en-US" sz="2800" b="1" baseline="-25000" dirty="0"/>
              <a:t>|G|</a:t>
            </a:r>
            <a:r>
              <a:rPr lang="en-US" sz="2800" dirty="0"/>
              <a:t> </a:t>
            </a:r>
          </a:p>
          <a:p>
            <a:r>
              <a:rPr lang="en-US" sz="2800" dirty="0"/>
              <a:t>	</a:t>
            </a:r>
            <a:r>
              <a:rPr lang="en-US" sz="2800" dirty="0" err="1"/>
              <a:t>pk</a:t>
            </a:r>
            <a:r>
              <a:rPr lang="en-US" sz="2800" dirty="0"/>
              <a:t> = X = </a:t>
            </a:r>
            <a:r>
              <a:rPr lang="en-US" sz="2800" dirty="0" err="1"/>
              <a:t>g</a:t>
            </a:r>
            <a:r>
              <a:rPr lang="en-US" sz="2800" baseline="30000" dirty="0" err="1"/>
              <a:t>x</a:t>
            </a:r>
            <a:r>
              <a:rPr lang="en-US" sz="2800" dirty="0"/>
              <a:t>         </a:t>
            </a:r>
            <a:r>
              <a:rPr lang="en-US" sz="2800" dirty="0" err="1"/>
              <a:t>sk</a:t>
            </a:r>
            <a:r>
              <a:rPr lang="en-US" sz="2800" dirty="0"/>
              <a:t> = x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B2BF39-7693-064E-98A3-954DC45CC1AC}"/>
              </a:ext>
            </a:extLst>
          </p:cNvPr>
          <p:cNvSpPr txBox="1"/>
          <p:nvPr/>
        </p:nvSpPr>
        <p:spPr>
          <a:xfrm>
            <a:off x="5294586" y="1570900"/>
            <a:ext cx="16028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G is cyclic group with generator g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BFEFBEC-B15B-F947-92F7-87BE2232AA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6400" y="1143000"/>
            <a:ext cx="2427416" cy="51816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FB954E7-86A3-7B4C-A489-0FC59DD7AECD}"/>
              </a:ext>
            </a:extLst>
          </p:cNvPr>
          <p:cNvSpPr txBox="1"/>
          <p:nvPr/>
        </p:nvSpPr>
        <p:spPr>
          <a:xfrm>
            <a:off x="2044768" y="5592989"/>
            <a:ext cx="29082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Is this CCA secure?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6747DDD-C29B-D54E-A420-17F08A6DFF14}"/>
              </a:ext>
            </a:extLst>
          </p:cNvPr>
          <p:cNvSpPr txBox="1"/>
          <p:nvPr/>
        </p:nvSpPr>
        <p:spPr>
          <a:xfrm>
            <a:off x="2057400" y="6106180"/>
            <a:ext cx="6131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Need stronger assumption than just CDH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16B2E70-B157-D74B-AED2-7D1AD0FB11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2971800"/>
            <a:ext cx="4864100" cy="21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812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D6460-C531-DB43-90A1-7574F9DB49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Interactive CDH assumption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C5D708-EC33-8247-B15A-97593A207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23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97804E-D168-4F4C-9C03-1646E332E858}"/>
              </a:ext>
            </a:extLst>
          </p:cNvPr>
          <p:cNvSpPr txBox="1"/>
          <p:nvPr/>
        </p:nvSpPr>
        <p:spPr>
          <a:xfrm>
            <a:off x="340796" y="1601679"/>
            <a:ext cx="766020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Solve CDH given also an oracle that solves DDH for related DH tuples of a certain form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28A2C05-3908-CE49-A19E-2BCB84C7FAD5}"/>
              </a:ext>
            </a:extLst>
          </p:cNvPr>
          <p:cNvSpPr txBox="1"/>
          <p:nvPr/>
        </p:nvSpPr>
        <p:spPr>
          <a:xfrm>
            <a:off x="340796" y="3008293"/>
            <a:ext cx="76602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Also (originally) called Strong DH assumption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C198AC0-E694-6C4E-9A69-E670EDD1C2BE}"/>
              </a:ext>
            </a:extLst>
          </p:cNvPr>
          <p:cNvSpPr txBox="1"/>
          <p:nvPr/>
        </p:nvSpPr>
        <p:spPr>
          <a:xfrm>
            <a:off x="340796" y="4114800"/>
            <a:ext cx="76602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No known attack better than solving CDH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413B4F9-248B-E844-AE76-F1ED46F4CCEF}"/>
              </a:ext>
            </a:extLst>
          </p:cNvPr>
          <p:cNvSpPr txBox="1"/>
          <p:nvPr/>
        </p:nvSpPr>
        <p:spPr>
          <a:xfrm>
            <a:off x="340796" y="4963180"/>
            <a:ext cx="766020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/>
              <a:t>DHCheck</a:t>
            </a:r>
            <a:r>
              <a:rPr lang="en-US" sz="2800" dirty="0"/>
              <a:t> oracle allows simulating Dec queries of an IND-CCA adversary, thereby allowing reduction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81496CE-E969-8548-A9FE-F0BEDBDA3D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3750" y="2287232"/>
            <a:ext cx="3492500" cy="307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6283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8BD4B-345E-994A-AABC-0A870164C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FD220D-EE47-F44A-B48A-62F4E1794F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Practical applications of PKE requires security against CCAs</a:t>
            </a:r>
          </a:p>
          <a:p>
            <a:pPr lvl="1"/>
            <a:r>
              <a:rPr lang="en-US" dirty="0"/>
              <a:t>Example of key transport schemes</a:t>
            </a:r>
          </a:p>
          <a:p>
            <a:r>
              <a:rPr lang="en-US" dirty="0"/>
              <a:t>RSA and SE hybrid scheme achieves this in ROM, assuming SE is itself CCA secure</a:t>
            </a:r>
          </a:p>
          <a:p>
            <a:r>
              <a:rPr lang="en-US" dirty="0"/>
              <a:t>OAEP is a specialized RSA scheme widely used</a:t>
            </a:r>
          </a:p>
          <a:p>
            <a:r>
              <a:rPr lang="en-US" dirty="0"/>
              <a:t>El Gamal and SE hybrid is CCA secure under stronger CDH assumption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2B4517-F81E-9A4A-964B-1578E7BC97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3904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47059-147D-2147-9D1C-4DABFF706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326FE3-7572-5042-AA92-BF435D2D44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C66E02-3C6A-C745-911D-3950AC9D72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34772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99103D-0411-C54E-AF33-D1937BAF4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F0577B-B1AC-CC4D-8807-0B26533641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FDEA8D-D8EB-854F-8D99-FB5D706D32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1088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A4A4CE-7904-A643-A723-BAFC0335F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IND-CPA for PKE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9BB245-E79F-A743-8DA4-61114F2D24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3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8EB285-D4ED-2747-8061-F81931D60EFE}"/>
              </a:ext>
            </a:extLst>
          </p:cNvPr>
          <p:cNvSpPr txBox="1"/>
          <p:nvPr/>
        </p:nvSpPr>
        <p:spPr>
          <a:xfrm>
            <a:off x="914400" y="1752600"/>
            <a:ext cx="655057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Left-or-right indistinguishability notion is traditional CPA security goal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Sufficient to consider adversaries that make a single query to </a:t>
            </a:r>
            <a:r>
              <a:rPr lang="en-US" sz="2400" dirty="0" err="1"/>
              <a:t>Enc</a:t>
            </a:r>
            <a:endParaRPr lang="en-US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E7C6933-5978-3D4F-B1EC-CD44914190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0800" y="1752600"/>
            <a:ext cx="2641600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7399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TLS handshake for</a:t>
            </a:r>
            <a:br>
              <a:rPr lang="en-US" dirty="0"/>
            </a:br>
            <a:r>
              <a:rPr lang="en-US" dirty="0"/>
              <a:t>RSA transport</a:t>
            </a:r>
          </a:p>
        </p:txBody>
      </p:sp>
      <p:pic>
        <p:nvPicPr>
          <p:cNvPr id="4" name="Picture 3" descr="C:\Documents and Settings\rist\Local Settings\Temporary Internet Files\Content.IE5\CNYX6FYV\MCj04352420000[1]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638947" y="228600"/>
            <a:ext cx="533400" cy="1055370"/>
          </a:xfrm>
          <a:prstGeom prst="rect">
            <a:avLst/>
          </a:prstGeom>
          <a:noFill/>
        </p:spPr>
      </p:pic>
      <p:pic>
        <p:nvPicPr>
          <p:cNvPr id="5" name="Picture 4" descr="C:\Documents and Settings\rist\Local Settings\Temporary Internet Files\Content.IE5\CNYX6FYV\MCj04352420000[1]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81200" y="304801"/>
            <a:ext cx="457200" cy="904603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1788632" y="1055610"/>
            <a:ext cx="725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Client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601201" y="1066800"/>
            <a:ext cx="785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Server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915401" y="3962400"/>
            <a:ext cx="15552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PMS &lt;- D(</a:t>
            </a:r>
            <a:r>
              <a:rPr lang="en-US" dirty="0" err="1"/>
              <a:t>sk,C</a:t>
            </a:r>
            <a:r>
              <a:rPr lang="en-US" dirty="0"/>
              <a:t>)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3581400" y="2133600"/>
            <a:ext cx="49530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568607" y="1764268"/>
            <a:ext cx="4763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ClientHello</a:t>
            </a:r>
            <a:r>
              <a:rPr lang="en-US" dirty="0"/>
              <a:t>, </a:t>
            </a:r>
            <a:r>
              <a:rPr lang="en-US" dirty="0" err="1"/>
              <a:t>MaxVer</a:t>
            </a:r>
            <a:r>
              <a:rPr lang="en-US" dirty="0"/>
              <a:t>, </a:t>
            </a:r>
            <a:r>
              <a:rPr lang="en-US" dirty="0" err="1"/>
              <a:t>Nc</a:t>
            </a:r>
            <a:r>
              <a:rPr lang="en-US" dirty="0"/>
              <a:t>, Ciphers/</a:t>
            </a:r>
            <a:r>
              <a:rPr lang="en-US" dirty="0" err="1"/>
              <a:t>CompMethods</a:t>
            </a:r>
            <a:endParaRPr lang="en-US" dirty="0"/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3594194" y="2743200"/>
            <a:ext cx="49530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581401" y="2362200"/>
            <a:ext cx="5202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ServerHello</a:t>
            </a:r>
            <a:r>
              <a:rPr lang="en-US" dirty="0"/>
              <a:t>, </a:t>
            </a:r>
            <a:r>
              <a:rPr lang="en-US" dirty="0" err="1"/>
              <a:t>Ver</a:t>
            </a:r>
            <a:r>
              <a:rPr lang="en-US" dirty="0"/>
              <a:t>, Ns, </a:t>
            </a:r>
            <a:r>
              <a:rPr lang="en-US" dirty="0" err="1"/>
              <a:t>SessionID</a:t>
            </a:r>
            <a:r>
              <a:rPr lang="en-US" dirty="0"/>
              <a:t>, Cipher/</a:t>
            </a:r>
            <a:r>
              <a:rPr lang="en-US" dirty="0" err="1"/>
              <a:t>CompMethod</a:t>
            </a:r>
            <a:endParaRPr lang="en-US" dirty="0"/>
          </a:p>
        </p:txBody>
      </p:sp>
      <p:cxnSp>
        <p:nvCxnSpPr>
          <p:cNvPr id="15" name="Straight Arrow Connector 14"/>
          <p:cNvCxnSpPr/>
          <p:nvPr/>
        </p:nvCxnSpPr>
        <p:spPr>
          <a:xfrm flipH="1">
            <a:off x="3581400" y="3276600"/>
            <a:ext cx="49530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206746" y="2895600"/>
            <a:ext cx="3641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CERT = (</a:t>
            </a:r>
            <a:r>
              <a:rPr lang="en-US" dirty="0" err="1"/>
              <a:t>pk</a:t>
            </a:r>
            <a:r>
              <a:rPr lang="en-US" dirty="0"/>
              <a:t> of bank, signature over it)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592870" y="2743200"/>
            <a:ext cx="16075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Check CERT</a:t>
            </a:r>
          </a:p>
          <a:p>
            <a:r>
              <a:rPr lang="en-US" dirty="0"/>
              <a:t>using CA public</a:t>
            </a:r>
          </a:p>
          <a:p>
            <a:r>
              <a:rPr lang="en-US" dirty="0"/>
              <a:t>verification key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524000" y="1905000"/>
            <a:ext cx="1650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Pick random </a:t>
            </a:r>
            <a:r>
              <a:rPr lang="en-US" dirty="0" err="1"/>
              <a:t>Nc</a:t>
            </a:r>
            <a:endParaRPr lang="en-US" dirty="0"/>
          </a:p>
        </p:txBody>
      </p:sp>
      <p:cxnSp>
        <p:nvCxnSpPr>
          <p:cNvPr id="20" name="Straight Connector 19"/>
          <p:cNvCxnSpPr/>
          <p:nvPr/>
        </p:nvCxnSpPr>
        <p:spPr>
          <a:xfrm>
            <a:off x="1524000" y="1600200"/>
            <a:ext cx="914400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8915401" y="2286000"/>
            <a:ext cx="1646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Pick random Ns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602810" y="3886201"/>
            <a:ext cx="18261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Pick random PMS</a:t>
            </a:r>
          </a:p>
          <a:p>
            <a:r>
              <a:rPr lang="en-US" dirty="0"/>
              <a:t>C &lt;- E(</a:t>
            </a:r>
            <a:r>
              <a:rPr lang="en-US" dirty="0" err="1"/>
              <a:t>pk,PMS</a:t>
            </a:r>
            <a:r>
              <a:rPr lang="en-US" dirty="0"/>
              <a:t>)</a:t>
            </a:r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3594194" y="4038600"/>
            <a:ext cx="49530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5706894" y="365760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31" name="Left Arrow 30"/>
          <p:cNvSpPr/>
          <p:nvPr/>
        </p:nvSpPr>
        <p:spPr>
          <a:xfrm rot="1969689">
            <a:off x="2442499" y="4440123"/>
            <a:ext cx="576822" cy="600670"/>
          </a:xfrm>
          <a:prstGeom prst="lef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Left Arrow 32"/>
          <p:cNvSpPr/>
          <p:nvPr/>
        </p:nvSpPr>
        <p:spPr>
          <a:xfrm rot="1969689">
            <a:off x="9936674" y="4281476"/>
            <a:ext cx="576822" cy="600670"/>
          </a:xfrm>
          <a:prstGeom prst="lef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E92449-2107-6046-B370-FC9D2B78F28A}"/>
              </a:ext>
            </a:extLst>
          </p:cNvPr>
          <p:cNvSpPr txBox="1"/>
          <p:nvPr/>
        </p:nvSpPr>
        <p:spPr>
          <a:xfrm>
            <a:off x="7646268" y="5334000"/>
            <a:ext cx="43171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Server responds differently in cases that C decrypts to valid PMS, or not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4FF18664-1547-8D4B-A8CC-C66BD7FD84E3}"/>
              </a:ext>
            </a:extLst>
          </p:cNvPr>
          <p:cNvSpPr/>
          <p:nvPr/>
        </p:nvSpPr>
        <p:spPr>
          <a:xfrm>
            <a:off x="838200" y="5334000"/>
            <a:ext cx="5867400" cy="958485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CPA security insufficient for security!</a:t>
            </a:r>
          </a:p>
        </p:txBody>
      </p:sp>
    </p:spTree>
    <p:extLst>
      <p:ext uri="{BB962C8B-B14F-4D97-AF65-F5344CB8AC3E}">
        <p14:creationId xmlns:p14="http://schemas.microsoft.com/office/powerpoint/2010/main" val="2937228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CBF7EA-B50F-D040-B194-9CD9DD4E81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QQ browser popular in China, 100s millions of users</a:t>
            </a:r>
          </a:p>
          <a:p>
            <a:r>
              <a:rPr lang="en-US" dirty="0"/>
              <a:t>1024-bit RSA key (</a:t>
            </a:r>
            <a:r>
              <a:rPr lang="en-US" dirty="0" err="1"/>
              <a:t>N,e</a:t>
            </a:r>
            <a:r>
              <a:rPr lang="en-US" dirty="0"/>
              <a:t>),(</a:t>
            </a:r>
            <a:r>
              <a:rPr lang="en-US" dirty="0" err="1"/>
              <a:t>N,d</a:t>
            </a:r>
            <a:r>
              <a:rPr lang="en-US" dirty="0"/>
              <a:t>). Choose 128-bit AES key K at random. Message M</a:t>
            </a:r>
          </a:p>
          <a:p>
            <a:pPr marL="0" indent="0">
              <a:buNone/>
            </a:pPr>
            <a:r>
              <a:rPr lang="en-US" dirty="0"/>
              <a:t>		   C = </a:t>
            </a:r>
            <a:r>
              <a:rPr lang="en-US" dirty="0" err="1"/>
              <a:t>K</a:t>
            </a:r>
            <a:r>
              <a:rPr lang="en-US" baseline="30000" dirty="0" err="1"/>
              <a:t>e</a:t>
            </a:r>
            <a:r>
              <a:rPr lang="en-US" dirty="0"/>
              <a:t> mod N    		C’ = ECB(K,M)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7E8776-B394-9C41-A9E7-60FA8588A7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5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ECF3E71-009D-6844-8375-DF52E0F773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152400"/>
            <a:ext cx="8229600" cy="1143000"/>
          </a:xfrm>
        </p:spPr>
        <p:txBody>
          <a:bodyPr/>
          <a:lstStyle/>
          <a:p>
            <a:r>
              <a:rPr lang="en-US" b="1" dirty="0"/>
              <a:t>A simpler example: QQ Browser</a:t>
            </a:r>
          </a:p>
        </p:txBody>
      </p:sp>
      <p:pic>
        <p:nvPicPr>
          <p:cNvPr id="1026" name="Picture 2" descr="Related image">
            <a:extLst>
              <a:ext uri="{FF2B5EF4-FFF2-40B4-BE49-F238E27FC236}">
                <a16:creationId xmlns:a16="http://schemas.microsoft.com/office/drawing/2014/main" id="{8ED2AC95-1BED-254F-BD43-14A3B431E8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00" t="12667" r="26000" b="12667"/>
          <a:stretch/>
        </p:blipFill>
        <p:spPr bwMode="auto">
          <a:xfrm>
            <a:off x="10210800" y="228600"/>
            <a:ext cx="1752600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42C616A-85F0-8F48-8A5B-3C9652350967}"/>
              </a:ext>
            </a:extLst>
          </p:cNvPr>
          <p:cNvSpPr txBox="1"/>
          <p:nvPr/>
        </p:nvSpPr>
        <p:spPr>
          <a:xfrm>
            <a:off x="7167726" y="6324600"/>
            <a:ext cx="3681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arxiv.org</a:t>
            </a:r>
            <a:r>
              <a:rPr lang="en-US" dirty="0"/>
              <a:t>/pdf/1802.03367.pdf</a:t>
            </a:r>
          </a:p>
        </p:txBody>
      </p:sp>
      <p:pic>
        <p:nvPicPr>
          <p:cNvPr id="8" name="Picture 3" descr="C:\Documents and Settings\rist\Local Settings\Temporary Internet Files\Content.IE5\CNYX6FYV\MCj04352420000[1].png">
            <a:extLst>
              <a:ext uri="{FF2B5EF4-FFF2-40B4-BE49-F238E27FC236}">
                <a16:creationId xmlns:a16="http://schemas.microsoft.com/office/drawing/2014/main" id="{85DEA231-631E-B84C-A94A-741FA24AAB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29600" y="3276600"/>
            <a:ext cx="779079" cy="1541463"/>
          </a:xfrm>
          <a:prstGeom prst="rect">
            <a:avLst/>
          </a:prstGeom>
          <a:noFill/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CF3077E-D213-5240-AF41-8332263E1855}"/>
              </a:ext>
            </a:extLst>
          </p:cNvPr>
          <p:cNvCxnSpPr/>
          <p:nvPr/>
        </p:nvCxnSpPr>
        <p:spPr>
          <a:xfrm flipV="1">
            <a:off x="4038600" y="4343400"/>
            <a:ext cx="2133600" cy="669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40F74F3-FFC2-9F40-A108-E2106588E7D8}"/>
              </a:ext>
            </a:extLst>
          </p:cNvPr>
          <p:cNvSpPr txBox="1"/>
          <p:nvPr/>
        </p:nvSpPr>
        <p:spPr>
          <a:xfrm>
            <a:off x="4593373" y="3810001"/>
            <a:ext cx="8168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 , C’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222272D-1582-BF43-AB22-3DA6E34ABB74}"/>
              </a:ext>
            </a:extLst>
          </p:cNvPr>
          <p:cNvCxnSpPr/>
          <p:nvPr/>
        </p:nvCxnSpPr>
        <p:spPr>
          <a:xfrm flipH="1" flipV="1">
            <a:off x="4038600" y="4870102"/>
            <a:ext cx="2133600" cy="669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44A70421-0222-254C-8227-DA744699A76B}"/>
              </a:ext>
            </a:extLst>
          </p:cNvPr>
          <p:cNvSpPr txBox="1"/>
          <p:nvPr/>
        </p:nvSpPr>
        <p:spPr>
          <a:xfrm>
            <a:off x="4709252" y="4419601"/>
            <a:ext cx="5485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OK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1DF9709-CB58-2449-A4D9-A444A8C6D3F8}"/>
              </a:ext>
            </a:extLst>
          </p:cNvPr>
          <p:cNvSpPr txBox="1"/>
          <p:nvPr/>
        </p:nvSpPr>
        <p:spPr>
          <a:xfrm>
            <a:off x="6477000" y="4297740"/>
            <a:ext cx="5257800" cy="1569660"/>
          </a:xfrm>
          <a:prstGeom prst="rect">
            <a:avLst/>
          </a:prstGeom>
          <a:noFill/>
          <a:ln>
            <a:solidFill>
              <a:srgbClr val="4F81BD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X = C</a:t>
            </a:r>
            <a:r>
              <a:rPr lang="en-US" sz="2400" baseline="30000" dirty="0"/>
              <a:t>d</a:t>
            </a:r>
            <a:r>
              <a:rPr lang="en-US" sz="2400" dirty="0"/>
              <a:t> mod N</a:t>
            </a:r>
          </a:p>
          <a:p>
            <a:r>
              <a:rPr lang="en-US" sz="2400" dirty="0"/>
              <a:t>K’ = Low128bits(X)</a:t>
            </a:r>
          </a:p>
          <a:p>
            <a:r>
              <a:rPr lang="en-US" sz="2400" dirty="0"/>
              <a:t>If D(K’,C’) valid message then Ret OK</a:t>
            </a:r>
          </a:p>
          <a:p>
            <a:r>
              <a:rPr lang="en-US" sz="2400" dirty="0"/>
              <a:t>Ret FAIL</a:t>
            </a:r>
          </a:p>
        </p:txBody>
      </p:sp>
      <p:pic>
        <p:nvPicPr>
          <p:cNvPr id="24" name="Picture 2" descr="C:\Documents and Settings\rist\Local Settings\Temporary Internet Files\Content.IE5\QB8JK7EN\MCj04415380000[1].png">
            <a:extLst>
              <a:ext uri="{FF2B5EF4-FFF2-40B4-BE49-F238E27FC236}">
                <a16:creationId xmlns:a16="http://schemas.microsoft.com/office/drawing/2014/main" id="{997F051E-B785-A246-BA63-CFB9AB53BE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670150" y="3702428"/>
            <a:ext cx="1207394" cy="1190624"/>
          </a:xfrm>
          <a:prstGeom prst="rect">
            <a:avLst/>
          </a:prstGeom>
          <a:noFill/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699008F-1AA3-734F-83D3-BE0948D8DD28}"/>
              </a:ext>
            </a:extLst>
          </p:cNvPr>
          <p:cNvSpPr txBox="1"/>
          <p:nvPr/>
        </p:nvSpPr>
        <p:spPr>
          <a:xfrm>
            <a:off x="456721" y="6324600"/>
            <a:ext cx="6477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citizenlab.ca</a:t>
            </a:r>
            <a:r>
              <a:rPr lang="en-US" dirty="0"/>
              <a:t>/2016/03/privacy-security-issues-</a:t>
            </a:r>
            <a:r>
              <a:rPr lang="en-US" dirty="0" err="1"/>
              <a:t>qq</a:t>
            </a:r>
            <a:r>
              <a:rPr lang="en-US" dirty="0"/>
              <a:t>-browser/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F1FA0DE-FB58-DF46-82D2-4A3A60A03AC6}"/>
              </a:ext>
            </a:extLst>
          </p:cNvPr>
          <p:cNvSpPr txBox="1"/>
          <p:nvPr/>
        </p:nvSpPr>
        <p:spPr>
          <a:xfrm>
            <a:off x="9144000" y="3657600"/>
            <a:ext cx="1219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QQ servers</a:t>
            </a:r>
          </a:p>
        </p:txBody>
      </p:sp>
    </p:spTree>
    <p:extLst>
      <p:ext uri="{BB962C8B-B14F-4D97-AF65-F5344CB8AC3E}">
        <p14:creationId xmlns:p14="http://schemas.microsoft.com/office/powerpoint/2010/main" val="2852510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0" grpId="0"/>
      <p:bldP spid="2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CBF7EA-B50F-D040-B194-9CD9DD4E81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219201"/>
            <a:ext cx="10972800" cy="187362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		   C = </a:t>
            </a:r>
            <a:r>
              <a:rPr lang="en-US" dirty="0" err="1"/>
              <a:t>K</a:t>
            </a:r>
            <a:r>
              <a:rPr lang="en-US" baseline="30000" dirty="0" err="1"/>
              <a:t>e</a:t>
            </a:r>
            <a:r>
              <a:rPr lang="en-US" dirty="0"/>
              <a:t> mod N    		C’ = ECB(K,M)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7E8776-B394-9C41-A9E7-60FA8588A7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6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ECF3E71-009D-6844-8375-DF52E0F773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152400"/>
            <a:ext cx="8229600" cy="1143000"/>
          </a:xfrm>
        </p:spPr>
        <p:txBody>
          <a:bodyPr/>
          <a:lstStyle/>
          <a:p>
            <a:r>
              <a:rPr lang="en-US" b="1" dirty="0"/>
              <a:t>A simpler example: QQ Browser</a:t>
            </a:r>
          </a:p>
        </p:txBody>
      </p:sp>
      <p:pic>
        <p:nvPicPr>
          <p:cNvPr id="1026" name="Picture 2" descr="Related image">
            <a:extLst>
              <a:ext uri="{FF2B5EF4-FFF2-40B4-BE49-F238E27FC236}">
                <a16:creationId xmlns:a16="http://schemas.microsoft.com/office/drawing/2014/main" id="{8ED2AC95-1BED-254F-BD43-14A3B431E8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00" t="12667" r="26000" b="12667"/>
          <a:stretch/>
        </p:blipFill>
        <p:spPr bwMode="auto">
          <a:xfrm>
            <a:off x="10210800" y="228600"/>
            <a:ext cx="1752600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42C616A-85F0-8F48-8A5B-3C9652350967}"/>
              </a:ext>
            </a:extLst>
          </p:cNvPr>
          <p:cNvSpPr txBox="1"/>
          <p:nvPr/>
        </p:nvSpPr>
        <p:spPr>
          <a:xfrm>
            <a:off x="7167726" y="6324600"/>
            <a:ext cx="3681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arxiv.org</a:t>
            </a:r>
            <a:r>
              <a:rPr lang="en-US" dirty="0"/>
              <a:t>/pdf/1802.03367.pdf</a:t>
            </a:r>
          </a:p>
        </p:txBody>
      </p:sp>
      <p:pic>
        <p:nvPicPr>
          <p:cNvPr id="8" name="Picture 3" descr="C:\Documents and Settings\rist\Local Settings\Temporary Internet Files\Content.IE5\CNYX6FYV\MCj04352420000[1].png">
            <a:extLst>
              <a:ext uri="{FF2B5EF4-FFF2-40B4-BE49-F238E27FC236}">
                <a16:creationId xmlns:a16="http://schemas.microsoft.com/office/drawing/2014/main" id="{85DEA231-631E-B84C-A94A-741FA24AAB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29600" y="1600200"/>
            <a:ext cx="779079" cy="1541463"/>
          </a:xfrm>
          <a:prstGeom prst="rect">
            <a:avLst/>
          </a:prstGeom>
          <a:noFill/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CF3077E-D213-5240-AF41-8332263E1855}"/>
              </a:ext>
            </a:extLst>
          </p:cNvPr>
          <p:cNvCxnSpPr/>
          <p:nvPr/>
        </p:nvCxnSpPr>
        <p:spPr>
          <a:xfrm flipV="1">
            <a:off x="4038600" y="2667000"/>
            <a:ext cx="2133600" cy="669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40F74F3-FFC2-9F40-A108-E2106588E7D8}"/>
              </a:ext>
            </a:extLst>
          </p:cNvPr>
          <p:cNvSpPr txBox="1"/>
          <p:nvPr/>
        </p:nvSpPr>
        <p:spPr>
          <a:xfrm>
            <a:off x="4593373" y="2133601"/>
            <a:ext cx="11144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C1 , C1’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222272D-1582-BF43-AB22-3DA6E34ABB74}"/>
              </a:ext>
            </a:extLst>
          </p:cNvPr>
          <p:cNvCxnSpPr/>
          <p:nvPr/>
        </p:nvCxnSpPr>
        <p:spPr>
          <a:xfrm flipH="1" flipV="1">
            <a:off x="4038600" y="3193702"/>
            <a:ext cx="2133600" cy="669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44A70421-0222-254C-8227-DA744699A76B}"/>
              </a:ext>
            </a:extLst>
          </p:cNvPr>
          <p:cNvSpPr txBox="1"/>
          <p:nvPr/>
        </p:nvSpPr>
        <p:spPr>
          <a:xfrm>
            <a:off x="4709252" y="2743201"/>
            <a:ext cx="5485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OK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1DF9709-CB58-2449-A4D9-A444A8C6D3F8}"/>
              </a:ext>
            </a:extLst>
          </p:cNvPr>
          <p:cNvSpPr txBox="1"/>
          <p:nvPr/>
        </p:nvSpPr>
        <p:spPr>
          <a:xfrm>
            <a:off x="6477000" y="2621340"/>
            <a:ext cx="5257800" cy="1569660"/>
          </a:xfrm>
          <a:prstGeom prst="rect">
            <a:avLst/>
          </a:prstGeom>
          <a:noFill/>
          <a:ln>
            <a:solidFill>
              <a:srgbClr val="4F81BD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X = C</a:t>
            </a:r>
            <a:r>
              <a:rPr lang="en-US" sz="2400" baseline="30000" dirty="0"/>
              <a:t>d</a:t>
            </a:r>
            <a:r>
              <a:rPr lang="en-US" sz="2400" dirty="0"/>
              <a:t> mod N</a:t>
            </a:r>
          </a:p>
          <a:p>
            <a:r>
              <a:rPr lang="en-US" sz="2400" dirty="0"/>
              <a:t>K’ = Low128bits(X)</a:t>
            </a:r>
          </a:p>
          <a:p>
            <a:r>
              <a:rPr lang="en-US" sz="2400" dirty="0"/>
              <a:t>If D(K’,C’) valid message then Ret OK</a:t>
            </a:r>
          </a:p>
          <a:p>
            <a:r>
              <a:rPr lang="en-US" sz="2400" dirty="0"/>
              <a:t>Ret FAIL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699008F-1AA3-734F-83D3-BE0948D8DD28}"/>
              </a:ext>
            </a:extLst>
          </p:cNvPr>
          <p:cNvSpPr txBox="1"/>
          <p:nvPr/>
        </p:nvSpPr>
        <p:spPr>
          <a:xfrm>
            <a:off x="456721" y="6324600"/>
            <a:ext cx="6477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citizenlab.ca</a:t>
            </a:r>
            <a:r>
              <a:rPr lang="en-US" dirty="0"/>
              <a:t>/2016/03/privacy-security-issues-</a:t>
            </a:r>
            <a:r>
              <a:rPr lang="en-US" dirty="0" err="1"/>
              <a:t>qq</a:t>
            </a:r>
            <a:r>
              <a:rPr lang="en-US" dirty="0"/>
              <a:t>-browser/</a:t>
            </a:r>
          </a:p>
        </p:txBody>
      </p:sp>
      <p:pic>
        <p:nvPicPr>
          <p:cNvPr id="16" name="Picture 5" descr="C:\Documents and Settings\rist\Local Settings\Temporary Internet Files\Content.IE5\RRKU6J6Q\MCj03491210000[1].wmf">
            <a:extLst>
              <a:ext uri="{FF2B5EF4-FFF2-40B4-BE49-F238E27FC236}">
                <a16:creationId xmlns:a16="http://schemas.microsoft.com/office/drawing/2014/main" id="{3D7005BB-2777-D147-AF56-958AB64951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145315" y="1789537"/>
            <a:ext cx="1260475" cy="1145326"/>
          </a:xfrm>
          <a:prstGeom prst="rect">
            <a:avLst/>
          </a:prstGeom>
          <a:noFill/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F6544AF-6F2B-0444-A88B-37C3F5AF2DFB}"/>
              </a:ext>
            </a:extLst>
          </p:cNvPr>
          <p:cNvSpPr txBox="1"/>
          <p:nvPr/>
        </p:nvSpPr>
        <p:spPr>
          <a:xfrm>
            <a:off x="842729" y="3205370"/>
            <a:ext cx="261962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C1 = 2</a:t>
            </a:r>
            <a:r>
              <a:rPr lang="en-US" sz="2400" baseline="30000" dirty="0"/>
              <a:t>127e </a:t>
            </a:r>
            <a:r>
              <a:rPr lang="en-US" sz="2400" dirty="0"/>
              <a:t>C   mod N</a:t>
            </a:r>
          </a:p>
          <a:p>
            <a:r>
              <a:rPr lang="en-US" sz="2400" dirty="0"/>
              <a:t>C1’ = ECB(10</a:t>
            </a:r>
            <a:r>
              <a:rPr lang="en-US" sz="2400" baseline="30000" dirty="0"/>
              <a:t>127</a:t>
            </a:r>
            <a:r>
              <a:rPr lang="en-US" sz="2400" dirty="0"/>
              <a:t>,M)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D2DA7F6-32A2-344E-A3D1-17FB9F9857EE}"/>
              </a:ext>
            </a:extLst>
          </p:cNvPr>
          <p:cNvSpPr txBox="1"/>
          <p:nvPr/>
        </p:nvSpPr>
        <p:spPr>
          <a:xfrm>
            <a:off x="7489496" y="4354771"/>
            <a:ext cx="3232808" cy="70788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000" dirty="0"/>
              <a:t>First bit of K is 1 if return OK</a:t>
            </a:r>
          </a:p>
          <a:p>
            <a:r>
              <a:rPr lang="en-US" sz="2000" dirty="0"/>
              <a:t>First bit of K is 0 if return FAIL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8A3100B-BD82-1746-B11D-CD16A76D1687}"/>
              </a:ext>
            </a:extLst>
          </p:cNvPr>
          <p:cNvSpPr txBox="1"/>
          <p:nvPr/>
        </p:nvSpPr>
        <p:spPr>
          <a:xfrm>
            <a:off x="842729" y="4724400"/>
            <a:ext cx="273145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C2 = 2</a:t>
            </a:r>
            <a:r>
              <a:rPr lang="en-US" sz="2400" baseline="30000" dirty="0"/>
              <a:t>126e </a:t>
            </a:r>
            <a:r>
              <a:rPr lang="en-US" sz="2400" dirty="0"/>
              <a:t>C   mod N</a:t>
            </a:r>
          </a:p>
          <a:p>
            <a:r>
              <a:rPr lang="en-US" sz="2400" dirty="0"/>
              <a:t>C2’ = ECB(110</a:t>
            </a:r>
            <a:r>
              <a:rPr lang="en-US" sz="2400" baseline="30000" dirty="0"/>
              <a:t>126</a:t>
            </a:r>
            <a:r>
              <a:rPr lang="en-US" sz="2400" dirty="0"/>
              <a:t>,M)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41CCFF1-BA56-1349-8856-CCB58E4D84DD}"/>
              </a:ext>
            </a:extLst>
          </p:cNvPr>
          <p:cNvCxnSpPr/>
          <p:nvPr/>
        </p:nvCxnSpPr>
        <p:spPr>
          <a:xfrm flipV="1">
            <a:off x="4038600" y="3957934"/>
            <a:ext cx="2133600" cy="669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B468458-F600-9642-BA56-FA22EF4439BB}"/>
              </a:ext>
            </a:extLst>
          </p:cNvPr>
          <p:cNvSpPr txBox="1"/>
          <p:nvPr/>
        </p:nvSpPr>
        <p:spPr>
          <a:xfrm>
            <a:off x="4593373" y="3424535"/>
            <a:ext cx="11144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C2 , C2’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9F0D816-153E-7346-AF08-6310FBE28C98}"/>
              </a:ext>
            </a:extLst>
          </p:cNvPr>
          <p:cNvCxnSpPr/>
          <p:nvPr/>
        </p:nvCxnSpPr>
        <p:spPr>
          <a:xfrm flipH="1" flipV="1">
            <a:off x="4038600" y="4484636"/>
            <a:ext cx="2133600" cy="669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74942685-3150-084F-906D-FAD5E76AC7C5}"/>
              </a:ext>
            </a:extLst>
          </p:cNvPr>
          <p:cNvSpPr txBox="1"/>
          <p:nvPr/>
        </p:nvSpPr>
        <p:spPr>
          <a:xfrm>
            <a:off x="4709252" y="4034135"/>
            <a:ext cx="6931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FAIL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84ACCDA-FAC8-8A4A-859C-93E28CBF99B8}"/>
              </a:ext>
            </a:extLst>
          </p:cNvPr>
          <p:cNvSpPr txBox="1"/>
          <p:nvPr/>
        </p:nvSpPr>
        <p:spPr>
          <a:xfrm>
            <a:off x="4625568" y="5334000"/>
            <a:ext cx="397724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K = 10…</a:t>
            </a:r>
          </a:p>
          <a:p>
            <a:r>
              <a:rPr lang="en-US" sz="2400" dirty="0"/>
              <a:t>Recover full key in 128 queries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D064173-6FE7-C948-96C3-29136817F028}"/>
              </a:ext>
            </a:extLst>
          </p:cNvPr>
          <p:cNvSpPr txBox="1"/>
          <p:nvPr/>
        </p:nvSpPr>
        <p:spPr>
          <a:xfrm rot="5400000">
            <a:off x="2017986" y="5754414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CE10DC9-F14B-5A48-BEFB-4BB343A2EA09}"/>
              </a:ext>
            </a:extLst>
          </p:cNvPr>
          <p:cNvSpPr txBox="1"/>
          <p:nvPr/>
        </p:nvSpPr>
        <p:spPr>
          <a:xfrm rot="5400000">
            <a:off x="4904462" y="4757169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927760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0" grpId="0"/>
      <p:bldP spid="7" grpId="0"/>
      <p:bldP spid="9" grpId="0" animBg="1"/>
      <p:bldP spid="21" grpId="0"/>
      <p:bldP spid="25" grpId="0"/>
      <p:bldP spid="27" grpId="0"/>
      <p:bldP spid="10" grpId="0"/>
      <p:bldP spid="11" grpId="0"/>
      <p:bldP spid="2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CBF7EA-B50F-D040-B194-9CD9DD4E81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So many problems!</a:t>
            </a:r>
          </a:p>
          <a:p>
            <a:r>
              <a:rPr lang="en-US" dirty="0"/>
              <a:t>Earlier version: used RSA with 128 bit modulus</a:t>
            </a:r>
          </a:p>
          <a:p>
            <a:pPr marL="457200" lvl="1" indent="0">
              <a:buNone/>
            </a:pPr>
            <a:r>
              <a:rPr lang="en-US" dirty="0"/>
              <a:t>	</a:t>
            </a:r>
            <a:r>
              <a:rPr lang="en-US" dirty="0">
                <a:hlinkClick r:id="rId2"/>
              </a:rPr>
              <a:t>245406417573740884710047745869965023463</a:t>
            </a:r>
            <a:endParaRPr lang="en-US" dirty="0"/>
          </a:p>
          <a:p>
            <a:r>
              <a:rPr lang="en-US" dirty="0"/>
              <a:t>Used </a:t>
            </a:r>
            <a:r>
              <a:rPr lang="en-US" dirty="0" err="1"/>
              <a:t>ms</a:t>
            </a:r>
            <a:r>
              <a:rPr lang="en-US" dirty="0"/>
              <a:t>-precision timestamp as randomness source to generate K</a:t>
            </a:r>
          </a:p>
          <a:p>
            <a:r>
              <a:rPr lang="en-US" dirty="0"/>
              <a:t>Responses to requests actually didn’t use K, used hard-coded key K*</a:t>
            </a:r>
          </a:p>
          <a:p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7E8776-B394-9C41-A9E7-60FA8588A7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7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ECF3E71-009D-6844-8375-DF52E0F773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152400"/>
            <a:ext cx="8229600" cy="1143000"/>
          </a:xfrm>
        </p:spPr>
        <p:txBody>
          <a:bodyPr/>
          <a:lstStyle/>
          <a:p>
            <a:r>
              <a:rPr lang="en-US" b="1" dirty="0"/>
              <a:t>A simpler example: QQ Browser</a:t>
            </a:r>
          </a:p>
        </p:txBody>
      </p:sp>
      <p:pic>
        <p:nvPicPr>
          <p:cNvPr id="1026" name="Picture 2" descr="Related image">
            <a:extLst>
              <a:ext uri="{FF2B5EF4-FFF2-40B4-BE49-F238E27FC236}">
                <a16:creationId xmlns:a16="http://schemas.microsoft.com/office/drawing/2014/main" id="{8ED2AC95-1BED-254F-BD43-14A3B431E8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00" t="12667" r="26000" b="12667"/>
          <a:stretch/>
        </p:blipFill>
        <p:spPr bwMode="auto">
          <a:xfrm>
            <a:off x="10210800" y="228600"/>
            <a:ext cx="1752600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5F18A1A-7E4D-7742-89CD-BDAEC1E21500}"/>
              </a:ext>
            </a:extLst>
          </p:cNvPr>
          <p:cNvSpPr txBox="1"/>
          <p:nvPr/>
        </p:nvSpPr>
        <p:spPr>
          <a:xfrm>
            <a:off x="456721" y="6324600"/>
            <a:ext cx="6477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citizenlab.ca</a:t>
            </a:r>
            <a:r>
              <a:rPr lang="en-US" dirty="0"/>
              <a:t>/2016/03/privacy-security-issues-</a:t>
            </a:r>
            <a:r>
              <a:rPr lang="en-US" dirty="0" err="1"/>
              <a:t>qq</a:t>
            </a:r>
            <a:r>
              <a:rPr lang="en-US" dirty="0"/>
              <a:t>-browser/</a:t>
            </a:r>
          </a:p>
        </p:txBody>
      </p:sp>
    </p:spTree>
    <p:extLst>
      <p:ext uri="{BB962C8B-B14F-4D97-AF65-F5344CB8AC3E}">
        <p14:creationId xmlns:p14="http://schemas.microsoft.com/office/powerpoint/2010/main" val="642135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0"/>
            <a:ext cx="8229600" cy="1143000"/>
          </a:xfrm>
        </p:spPr>
        <p:txBody>
          <a:bodyPr/>
          <a:lstStyle/>
          <a:p>
            <a:r>
              <a:rPr lang="en-US" b="1" dirty="0"/>
              <a:t>PKCS #1 RSA encryption</a:t>
            </a:r>
          </a:p>
        </p:txBody>
      </p:sp>
      <p:sp>
        <p:nvSpPr>
          <p:cNvPr id="10" name="Rectangle 9"/>
          <p:cNvSpPr/>
          <p:nvPr/>
        </p:nvSpPr>
        <p:spPr>
          <a:xfrm>
            <a:off x="1371599" y="3002064"/>
            <a:ext cx="990600" cy="9144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Enc</a:t>
            </a:r>
            <a:endParaRPr lang="en-US" sz="2400" dirty="0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922505" y="3428999"/>
            <a:ext cx="4572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33400" y="3200400"/>
            <a:ext cx="4478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2370305" y="3459264"/>
            <a:ext cx="4572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828791" y="3230665"/>
            <a:ext cx="3487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379705" y="5105400"/>
            <a:ext cx="990600" cy="9144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Dec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922505" y="5562600"/>
            <a:ext cx="4572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573733" y="5334001"/>
            <a:ext cx="3487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2370305" y="5562600"/>
            <a:ext cx="4572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2859733" y="5188804"/>
            <a:ext cx="8547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 or </a:t>
            </a:r>
          </a:p>
          <a:p>
            <a:r>
              <a:rPr lang="en-US" sz="2400" dirty="0"/>
              <a:t>error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424964" y="2309567"/>
            <a:ext cx="7999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(</a:t>
            </a:r>
            <a:r>
              <a:rPr lang="en-US" sz="2400" dirty="0" err="1"/>
              <a:t>N,e</a:t>
            </a:r>
            <a:r>
              <a:rPr lang="en-US" sz="2400" dirty="0"/>
              <a:t>)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1805963" y="2692799"/>
            <a:ext cx="0" cy="31373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1501164" y="4408438"/>
            <a:ext cx="8084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(</a:t>
            </a:r>
            <a:r>
              <a:rPr lang="en-US" sz="2400" dirty="0" err="1"/>
              <a:t>N,d</a:t>
            </a:r>
            <a:r>
              <a:rPr lang="en-US" sz="2400" dirty="0"/>
              <a:t>)</a:t>
            </a:r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1881925" y="4791670"/>
            <a:ext cx="0" cy="31373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757304" y="1024860"/>
            <a:ext cx="689291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kg outputs (</a:t>
            </a:r>
            <a:r>
              <a:rPr lang="en-US" sz="2800" dirty="0" err="1"/>
              <a:t>N,e</a:t>
            </a:r>
            <a:r>
              <a:rPr lang="en-US" sz="2800" dirty="0"/>
              <a:t>),(</a:t>
            </a:r>
            <a:r>
              <a:rPr lang="en-US" sz="2800" dirty="0" err="1"/>
              <a:t>N,d</a:t>
            </a:r>
            <a:r>
              <a:rPr lang="en-US" sz="2800" dirty="0"/>
              <a:t>)   where |N|</a:t>
            </a:r>
            <a:r>
              <a:rPr lang="en-US" sz="2800" baseline="-25000" dirty="0"/>
              <a:t>8</a:t>
            </a:r>
            <a:r>
              <a:rPr lang="en-US" sz="2800" dirty="0"/>
              <a:t> = n </a:t>
            </a:r>
          </a:p>
          <a:p>
            <a:r>
              <a:rPr lang="en-US" sz="2800" dirty="0"/>
              <a:t>Want to encrypt messages of length |M|</a:t>
            </a:r>
            <a:r>
              <a:rPr lang="en-US" sz="2800" baseline="-25000" dirty="0"/>
              <a:t>8</a:t>
            </a:r>
            <a:r>
              <a:rPr lang="en-US" sz="2800" dirty="0"/>
              <a:t> = m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034959" y="2545140"/>
            <a:ext cx="5087611" cy="1569660"/>
          </a:xfrm>
          <a:prstGeom prst="rect">
            <a:avLst/>
          </a:prstGeom>
          <a:noFill/>
          <a:ln>
            <a:solidFill>
              <a:srgbClr val="4F81BD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u="sng" dirty="0" err="1"/>
              <a:t>Enc</a:t>
            </a:r>
            <a:r>
              <a:rPr lang="en-US" sz="2400" u="sng" dirty="0"/>
              <a:t>((</a:t>
            </a:r>
            <a:r>
              <a:rPr lang="en-US" sz="2400" u="sng" dirty="0" err="1"/>
              <a:t>N,e</a:t>
            </a:r>
            <a:r>
              <a:rPr lang="en-US" sz="2400" u="sng" dirty="0"/>
              <a:t>), M)</a:t>
            </a:r>
          </a:p>
          <a:p>
            <a:r>
              <a:rPr lang="en-US" sz="2400" dirty="0"/>
              <a:t>pad =  n - m - 3 random non-zero bytes </a:t>
            </a:r>
          </a:p>
          <a:p>
            <a:r>
              <a:rPr lang="en-US" sz="2400" dirty="0"/>
              <a:t>X = 00 || 02 || pad || 00 || M</a:t>
            </a:r>
          </a:p>
          <a:p>
            <a:r>
              <a:rPr lang="en-US" sz="2400" dirty="0"/>
              <a:t>Return </a:t>
            </a:r>
            <a:r>
              <a:rPr lang="en-US" sz="2400" dirty="0" err="1"/>
              <a:t>X</a:t>
            </a:r>
            <a:r>
              <a:rPr lang="en-US" sz="2400" baseline="30000" dirty="0" err="1"/>
              <a:t>e</a:t>
            </a:r>
            <a:r>
              <a:rPr lang="en-US" sz="2400" dirty="0"/>
              <a:t> mod N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034959" y="4364504"/>
            <a:ext cx="4858872" cy="2308324"/>
          </a:xfrm>
          <a:prstGeom prst="rect">
            <a:avLst/>
          </a:prstGeom>
          <a:noFill/>
          <a:ln>
            <a:solidFill>
              <a:srgbClr val="4F81BD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u="sng" dirty="0"/>
              <a:t>Dec((</a:t>
            </a:r>
            <a:r>
              <a:rPr lang="en-US" sz="2400" u="sng" dirty="0" err="1"/>
              <a:t>N,d</a:t>
            </a:r>
            <a:r>
              <a:rPr lang="en-US" sz="2400" u="sng" dirty="0"/>
              <a:t>), C )</a:t>
            </a:r>
          </a:p>
          <a:p>
            <a:r>
              <a:rPr lang="en-US" sz="2400" dirty="0"/>
              <a:t>X = C</a:t>
            </a:r>
            <a:r>
              <a:rPr lang="en-US" sz="2400" baseline="30000" dirty="0"/>
              <a:t>d</a:t>
            </a:r>
            <a:r>
              <a:rPr lang="en-US" sz="2400" dirty="0"/>
              <a:t> mod N    ;  </a:t>
            </a:r>
            <a:r>
              <a:rPr lang="en-US" sz="2400" dirty="0" err="1"/>
              <a:t>aa</a:t>
            </a:r>
            <a:r>
              <a:rPr lang="en-US" sz="2400" dirty="0"/>
              <a:t>||bb||w = X</a:t>
            </a:r>
          </a:p>
          <a:p>
            <a:r>
              <a:rPr lang="en-US" sz="2400" dirty="0"/>
              <a:t>If (</a:t>
            </a:r>
            <a:r>
              <a:rPr lang="en-US" sz="2400" dirty="0" err="1"/>
              <a:t>aa</a:t>
            </a:r>
            <a:r>
              <a:rPr lang="en-US" sz="2400" dirty="0"/>
              <a:t> ≠ 00) or (bb ≠ 02) or (00   w)</a:t>
            </a:r>
          </a:p>
          <a:p>
            <a:r>
              <a:rPr lang="en-US" sz="2400" dirty="0"/>
              <a:t>     Return error</a:t>
            </a:r>
          </a:p>
          <a:p>
            <a:r>
              <a:rPr lang="en-US" sz="2400" dirty="0"/>
              <a:t>pad || 00 || M = w</a:t>
            </a:r>
          </a:p>
          <a:p>
            <a:r>
              <a:rPr lang="en-US" sz="2400" dirty="0"/>
              <a:t>Return M</a:t>
            </a: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1313" y="5216525"/>
            <a:ext cx="120650" cy="23495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6A2B054-A258-1944-B688-822F3D5FCE2F}"/>
                  </a:ext>
                </a:extLst>
              </p:cNvPr>
              <p:cNvSpPr txBox="1"/>
              <p:nvPr/>
            </p:nvSpPr>
            <p:spPr>
              <a:xfrm>
                <a:off x="9601200" y="3085467"/>
                <a:ext cx="2163541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2B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sz="2400" dirty="0"/>
                  <a:t> X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</m:oMath>
                </a14:m>
                <a:r>
                  <a:rPr lang="en-US" sz="2400" dirty="0"/>
                  <a:t> 3B</a:t>
                </a:r>
              </a:p>
              <a:p>
                <a:r>
                  <a:rPr lang="en-US" sz="2400" dirty="0"/>
                  <a:t>where B = 2</a:t>
                </a:r>
                <a:r>
                  <a:rPr lang="en-US" sz="2400" baseline="30000" dirty="0"/>
                  <a:t>8(n-2)</a:t>
                </a:r>
                <a:endParaRPr lang="en-US" sz="2400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6A2B054-A258-1944-B688-822F3D5FCE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1200" y="3085467"/>
                <a:ext cx="2163541" cy="830997"/>
              </a:xfrm>
              <a:prstGeom prst="rect">
                <a:avLst/>
              </a:prstGeom>
              <a:blipFill>
                <a:blip r:embed="rId3"/>
                <a:stretch>
                  <a:fillRect l="-4706" t="-3030" r="-588"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55189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0"/>
            <a:ext cx="8229600" cy="1143000"/>
          </a:xfrm>
        </p:spPr>
        <p:txBody>
          <a:bodyPr/>
          <a:lstStyle/>
          <a:p>
            <a:r>
              <a:rPr lang="en-US" b="1" dirty="0" err="1"/>
              <a:t>Bleichenbacher</a:t>
            </a:r>
            <a:r>
              <a:rPr lang="en-US" b="1" dirty="0"/>
              <a:t> attack</a:t>
            </a:r>
          </a:p>
        </p:txBody>
      </p:sp>
      <p:pic>
        <p:nvPicPr>
          <p:cNvPr id="8" name="Picture 3" descr="C:\Documents and Settings\rist\Local Settings\Temporary Internet Files\Content.IE5\CNYX6FYV\MCj04352420000[1]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10601" y="838200"/>
            <a:ext cx="779079" cy="1541463"/>
          </a:xfrm>
          <a:prstGeom prst="rect">
            <a:avLst/>
          </a:prstGeom>
          <a:noFill/>
        </p:spPr>
      </p:pic>
      <p:pic>
        <p:nvPicPr>
          <p:cNvPr id="22" name="Picture 5" descr="C:\Documents and Settings\rist\Local Settings\Temporary Internet Files\Content.IE5\RRKU6J6Q\MCj03491210000[1].wm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33601" y="716431"/>
            <a:ext cx="1260475" cy="1145326"/>
          </a:xfrm>
          <a:prstGeom prst="rect">
            <a:avLst/>
          </a:prstGeom>
          <a:noFill/>
        </p:spPr>
      </p:pic>
      <p:cxnSp>
        <p:nvCxnSpPr>
          <p:cNvPr id="23" name="Straight Arrow Connector 22"/>
          <p:cNvCxnSpPr/>
          <p:nvPr/>
        </p:nvCxnSpPr>
        <p:spPr>
          <a:xfrm flipV="1">
            <a:off x="4737850" y="1752599"/>
            <a:ext cx="2133600" cy="669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5437580" y="1219200"/>
            <a:ext cx="4527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</a:t>
            </a:r>
            <a:r>
              <a:rPr lang="en-US" sz="2400" baseline="-25000" dirty="0"/>
              <a:t>1</a:t>
            </a:r>
            <a:endParaRPr lang="en-US" sz="2400" dirty="0"/>
          </a:p>
        </p:txBody>
      </p:sp>
      <p:cxnSp>
        <p:nvCxnSpPr>
          <p:cNvPr id="29" name="Straight Arrow Connector 28"/>
          <p:cNvCxnSpPr/>
          <p:nvPr/>
        </p:nvCxnSpPr>
        <p:spPr>
          <a:xfrm flipH="1" flipV="1">
            <a:off x="4737850" y="2279301"/>
            <a:ext cx="2133600" cy="669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5334000" y="1828800"/>
            <a:ext cx="5485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OK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7696200" y="1971873"/>
            <a:ext cx="4419600" cy="2308324"/>
          </a:xfrm>
          <a:prstGeom prst="rect">
            <a:avLst/>
          </a:prstGeom>
          <a:noFill/>
          <a:ln>
            <a:solidFill>
              <a:srgbClr val="4F81BD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u="sng" dirty="0"/>
              <a:t>Dec((</a:t>
            </a:r>
            <a:r>
              <a:rPr lang="en-US" sz="2400" u="sng" dirty="0" err="1"/>
              <a:t>N,d</a:t>
            </a:r>
            <a:r>
              <a:rPr lang="en-US" sz="2400" u="sng" dirty="0"/>
              <a:t>), C )</a:t>
            </a:r>
          </a:p>
          <a:p>
            <a:r>
              <a:rPr lang="en-US" sz="2400" dirty="0"/>
              <a:t>X = C</a:t>
            </a:r>
            <a:r>
              <a:rPr lang="en-US" sz="2400" baseline="30000" dirty="0"/>
              <a:t>d</a:t>
            </a:r>
            <a:r>
              <a:rPr lang="en-US" sz="2400" dirty="0"/>
              <a:t> mod N    ;  </a:t>
            </a:r>
            <a:r>
              <a:rPr lang="en-US" sz="2400" dirty="0" err="1"/>
              <a:t>aa</a:t>
            </a:r>
            <a:r>
              <a:rPr lang="en-US" sz="2400" dirty="0"/>
              <a:t>||bb||w = X</a:t>
            </a:r>
          </a:p>
          <a:p>
            <a:r>
              <a:rPr lang="en-US" sz="2400" dirty="0"/>
              <a:t>If (</a:t>
            </a:r>
            <a:r>
              <a:rPr lang="en-US" sz="2400" dirty="0" err="1"/>
              <a:t>aa</a:t>
            </a:r>
            <a:r>
              <a:rPr lang="en-US" sz="2400" dirty="0"/>
              <a:t> ≠ 00) or (bb ≠ 02) or (00  w)</a:t>
            </a:r>
          </a:p>
          <a:p>
            <a:r>
              <a:rPr lang="en-US" sz="2400" dirty="0"/>
              <a:t>     Return FAIL</a:t>
            </a:r>
          </a:p>
          <a:p>
            <a:r>
              <a:rPr lang="en-US" sz="2400" dirty="0"/>
              <a:t>pad || 00 || M = w</a:t>
            </a:r>
          </a:p>
          <a:p>
            <a:r>
              <a:rPr lang="en-US" sz="2400" dirty="0"/>
              <a:t>Return OK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53800" y="2826047"/>
            <a:ext cx="120650" cy="2349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78BC80B-48AB-9A4C-96AB-C81C5397E903}"/>
              </a:ext>
            </a:extLst>
          </p:cNvPr>
          <p:cNvSpPr txBox="1"/>
          <p:nvPr/>
        </p:nvSpPr>
        <p:spPr>
          <a:xfrm>
            <a:off x="140348" y="1066800"/>
            <a:ext cx="23290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Given ciphertext C, learn X = C</a:t>
            </a:r>
            <a:r>
              <a:rPr lang="en-US" baseline="30000" dirty="0"/>
              <a:t>d</a:t>
            </a:r>
            <a:r>
              <a:rPr lang="en-US" dirty="0"/>
              <a:t> mod 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7ED1CD0-5ED8-6B4E-AC35-36376393EB21}"/>
              </a:ext>
            </a:extLst>
          </p:cNvPr>
          <p:cNvSpPr txBox="1"/>
          <p:nvPr/>
        </p:nvSpPr>
        <p:spPr>
          <a:xfrm>
            <a:off x="772510" y="2270234"/>
            <a:ext cx="1803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  <a:r>
              <a:rPr lang="en-US" baseline="-25000" dirty="0"/>
              <a:t>1</a:t>
            </a:r>
            <a:r>
              <a:rPr lang="en-US" dirty="0"/>
              <a:t> = C s1</a:t>
            </a:r>
            <a:r>
              <a:rPr lang="en-US" baseline="30000" dirty="0"/>
              <a:t>e</a:t>
            </a:r>
            <a:r>
              <a:rPr lang="en-US" dirty="0"/>
              <a:t>  mod 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F5C1F38-23C3-3F42-8A0A-6A50B1072F66}"/>
              </a:ext>
            </a:extLst>
          </p:cNvPr>
          <p:cNvSpPr txBox="1"/>
          <p:nvPr/>
        </p:nvSpPr>
        <p:spPr>
          <a:xfrm>
            <a:off x="2089925" y="3612931"/>
            <a:ext cx="484427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/>
              <a:t>Response OK:</a:t>
            </a:r>
          </a:p>
          <a:p>
            <a:r>
              <a:rPr lang="en-US" sz="2400" dirty="0"/>
              <a:t>X*s1 mod N is in range [2B,3B) </a:t>
            </a:r>
          </a:p>
          <a:p>
            <a:r>
              <a:rPr lang="en-US" sz="2400" dirty="0"/>
              <a:t>	or</a:t>
            </a:r>
          </a:p>
          <a:p>
            <a:r>
              <a:rPr lang="en-US" sz="2400" dirty="0"/>
              <a:t>X*s1 – </a:t>
            </a:r>
            <a:r>
              <a:rPr lang="en-US" sz="2400" dirty="0" err="1"/>
              <a:t>rN</a:t>
            </a:r>
            <a:r>
              <a:rPr lang="en-US" sz="2400" dirty="0"/>
              <a:t>  in range [2B,3B) for some r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2CE502A-927D-274E-895A-A24CC597BB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05609" y="5512817"/>
            <a:ext cx="3682895" cy="659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413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30" grpId="0"/>
    </p:bldLst>
  </p:timing>
</p:sld>
</file>

<file path=ppt/theme/theme1.xml><?xml version="1.0" encoding="utf-8"?>
<a:theme xmlns:a="http://schemas.openxmlformats.org/drawingml/2006/main" name="My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MyTheme" id="{AE1AFC4C-FC8B-634E-BAE1-54059BDD1C61}" vid="{554E4260-9945-A346-838D-2613260C1D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MyTheme</Template>
  <TotalTime>56386</TotalTime>
  <Words>1299</Words>
  <Application>Microsoft Macintosh PowerPoint</Application>
  <PresentationFormat>Widescreen</PresentationFormat>
  <Paragraphs>228</Paragraphs>
  <Slides>26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Arial</vt:lpstr>
      <vt:lpstr>Calibri</vt:lpstr>
      <vt:lpstr>Cambria Math</vt:lpstr>
      <vt:lpstr>MyTheme</vt:lpstr>
      <vt:lpstr>CS 6831 Designing Secure Cryptography</vt:lpstr>
      <vt:lpstr>A simple scheme from RSA</vt:lpstr>
      <vt:lpstr>IND-CPA for PKE</vt:lpstr>
      <vt:lpstr>TLS handshake for RSA transport</vt:lpstr>
      <vt:lpstr>A simpler example: QQ Browser</vt:lpstr>
      <vt:lpstr>A simpler example: QQ Browser</vt:lpstr>
      <vt:lpstr>A simpler example: QQ Browser</vt:lpstr>
      <vt:lpstr>PKCS #1 RSA encryption</vt:lpstr>
      <vt:lpstr>Bleichenbacher attack</vt:lpstr>
      <vt:lpstr>Bleichenbacher attack</vt:lpstr>
      <vt:lpstr>Response to this attack</vt:lpstr>
      <vt:lpstr>Adapt symmetric CCA security notion?</vt:lpstr>
      <vt:lpstr>Adapt symmetric CCA security notion?</vt:lpstr>
      <vt:lpstr>IND-CCA security</vt:lpstr>
      <vt:lpstr>IND-CCA security</vt:lpstr>
      <vt:lpstr>IND-CCA security</vt:lpstr>
      <vt:lpstr>PowerPoint Presentation</vt:lpstr>
      <vt:lpstr>PowerPoint Presentation</vt:lpstr>
      <vt:lpstr>PowerPoint Presentation</vt:lpstr>
      <vt:lpstr>RSA-OAEP (optimal asymmetric encryption padding)</vt:lpstr>
      <vt:lpstr>El Gamal CCA Security</vt:lpstr>
      <vt:lpstr>El Gamal CCA Security</vt:lpstr>
      <vt:lpstr>Interactive CDH assumption</vt:lpstr>
      <vt:lpstr>Summary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Tech Privacy and Safety in Intimate Partner Violence</dc:title>
  <dc:creator>Thomas Ristenpart</dc:creator>
  <cp:lastModifiedBy>Thomas Ristenpart</cp:lastModifiedBy>
  <cp:revision>1048</cp:revision>
  <cp:lastPrinted>2019-01-23T18:40:35Z</cp:lastPrinted>
  <dcterms:created xsi:type="dcterms:W3CDTF">2017-09-22T05:03:35Z</dcterms:created>
  <dcterms:modified xsi:type="dcterms:W3CDTF">2019-03-27T21:42:39Z</dcterms:modified>
</cp:coreProperties>
</file>